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7010400" cy="9296400"/>
  <p:embeddedFontLs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183441E-F70B-4871-B98C-C0F23A151B5D}">
  <a:tblStyle styleId="{A183441E-F70B-4871-B98C-C0F23A151B5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enturyGothic-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CenturyGothic-italic.fntdata"/><Relationship Id="rId12" Type="http://schemas.openxmlformats.org/officeDocument/2006/relationships/slide" Target="slides/slide6.xml"/><Relationship Id="rId34" Type="http://schemas.openxmlformats.org/officeDocument/2006/relationships/font" Target="fonts/CenturyGothic-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CenturyGothic-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8475" cy="4667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338" y="0"/>
            <a:ext cx="3038475" cy="466725"/>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675"/>
            <a:ext cx="3038475" cy="466725"/>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ucks.blogs.nytimes.com/2013/02/18/used-car-prices-vary-by-market-analysis-finds/" TargetMode="External"/><Relationship Id="rId3" Type="http://schemas.openxmlformats.org/officeDocument/2006/relationships/hyperlink" Target="https://bucks.blogs.nytimes.com/2013/02/18/used-car-prices-vary-by-market-analysis-find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abc723772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abc723772_0_0:notes"/>
          <p:cNvSpPr txBox="1"/>
          <p:nvPr>
            <p:ph idx="1" type="body"/>
          </p:nvPr>
        </p:nvSpPr>
        <p:spPr>
          <a:xfrm>
            <a:off x="701675" y="4473575"/>
            <a:ext cx="5607000" cy="36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4abc723772_0_0:notes"/>
          <p:cNvSpPr txBox="1"/>
          <p:nvPr>
            <p:ph idx="12" type="sldNum"/>
          </p:nvPr>
        </p:nvSpPr>
        <p:spPr>
          <a:xfrm>
            <a:off x="3970338" y="8829675"/>
            <a:ext cx="3038400" cy="46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0: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Most clearly, there was an issue with the Ridge model.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It had trouble estimating the price of cars on both the high and low end of the prices.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This resulted in a model with negative r</a:t>
            </a:r>
            <a:r>
              <a:rPr baseline="30000" lang="en-US" sz="1200">
                <a:solidFill>
                  <a:schemeClr val="dk1"/>
                </a:solidFill>
                <a:latin typeface="Calibri"/>
                <a:ea typeface="Calibri"/>
                <a:cs typeface="Calibri"/>
                <a:sym typeface="Calibri"/>
              </a:rPr>
              <a:t>2</a:t>
            </a:r>
            <a:r>
              <a:rPr lang="en-US" sz="1200">
                <a:solidFill>
                  <a:schemeClr val="dk1"/>
                </a:solidFill>
                <a:latin typeface="Calibri"/>
                <a:ea typeface="Calibri"/>
                <a:cs typeface="Calibri"/>
                <a:sym typeface="Calibri"/>
              </a:rPr>
              <a:t> values and no predictive powers.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Linear and Lasso models both suffered from some heteroscedasticity problems.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This is shown as there were more error in the higher priced cars.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This is due to our underlying data, as there were relatively few “high priced” used Hondas, so the models had a difficult time learning how to predict them.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decision tree did not have any of these problems</a:t>
            </a:r>
            <a:endParaRPr/>
          </a:p>
        </p:txBody>
      </p:sp>
      <p:sp>
        <p:nvSpPr>
          <p:cNvPr id="220" name="Google Shape;220;p10: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1: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We first ran a ranked feature to find the ideal number of features for each model</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Most notably, decision tree model worked best on only 2 features</a:t>
            </a:r>
            <a:endParaRPr/>
          </a:p>
        </p:txBody>
      </p:sp>
      <p:sp>
        <p:nvSpPr>
          <p:cNvPr id="230" name="Google Shape;230;p11: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1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2: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We ran a recursive feature elimination to find which features to drop.</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First, the ranked feature suggested we eliminate at least some features for each model.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Second, each model had different features that were recommended to be eliminated.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While feature selection recommended that different features be eliminated for each model, there were some things that were consistent across all models.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Our features can be categorized into two different categories: data describing the car or data describing the location the car is sold in.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After feature selection, all models except the decision tree kept some of the features that described the car and the location.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decision tree model only kept the model year of the car and the make of the car</a:t>
            </a:r>
            <a:endParaRPr/>
          </a:p>
        </p:txBody>
      </p:sp>
      <p:sp>
        <p:nvSpPr>
          <p:cNvPr id="240" name="Google Shape;240;p12: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3: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Lasso and Ridge model, we used the AlphaSelection function and for the Decision Tree model, we used the validation curve to find the ideal depth of the decision tree.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Lasso model, we found an ideal alpha of 0.1.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For the Ridge model, we found an ideal alpha of 0.004.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 For the Decision Tree model, we found an ideal max depth of 8, as at any deeper, there stopped being a distinguishable increase after 8 and any more would leave us at a risk of overfitting.</a:t>
            </a:r>
            <a:endParaRPr/>
          </a:p>
          <a:p>
            <a:pPr indent="0" lvl="0" marL="0" rtl="0" algn="l">
              <a:spcBef>
                <a:spcPts val="0"/>
              </a:spcBef>
              <a:spcAft>
                <a:spcPts val="0"/>
              </a:spcAft>
              <a:buNone/>
            </a:pPr>
            <a:r>
              <a:t/>
            </a:r>
            <a:endParaRPr/>
          </a:p>
        </p:txBody>
      </p:sp>
      <p:sp>
        <p:nvSpPr>
          <p:cNvPr id="247" name="Google Shape;247;p13: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4: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Lasso model performed the least well, which is due to the issues we found earlier in predicting the price of the highest and lowest price models.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Given the success of the Linear and Ridge models, which use both location and car based features, we are able to conclude that both the features of a used car and the location it is sold in have an effect on the price the car is sold for.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However, the Decision Tree model was the most successful model, which points out that the year and the model of the used car are clearly the most significant determinants of the price. </a:t>
            </a:r>
            <a:endParaRPr/>
          </a:p>
        </p:txBody>
      </p:sp>
      <p:sp>
        <p:nvSpPr>
          <p:cNvPr id="257" name="Google Shape;257;p14: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5: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6: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7: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8: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2: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Purchasing a used vehicle can be a daunting prospect to any potential buyer. </a:t>
            </a:r>
            <a:endParaRPr/>
          </a:p>
          <a:p>
            <a:pPr indent="0" lvl="0" marL="0" rtl="0" algn="l">
              <a:lnSpc>
                <a:spcPct val="115000"/>
              </a:lnSpc>
              <a:spcBef>
                <a:spcPts val="0"/>
              </a:spcBef>
              <a:spcAft>
                <a:spcPts val="0"/>
              </a:spcAft>
              <a:buClr>
                <a:schemeClr val="dk1"/>
              </a:buClr>
              <a:buSzPts val="1100"/>
              <a:buFont typeface="Arial"/>
              <a:buNone/>
            </a:pPr>
            <a:r>
              <a:rPr lang="en-US"/>
              <a:t>Beyond having preferences for a particular make, model, and car color, a buyer must assess and weigh other features when researching purchase options.  These additional features are often traits related specifically to a vehicle (</a:t>
            </a:r>
            <a:r>
              <a:rPr i="1" lang="en-US"/>
              <a:t>e.g.</a:t>
            </a:r>
            <a:r>
              <a:rPr lang="en-US"/>
              <a:t>, vehicles’ year, mileage, etc.), but are there outside factors – such as the geographic market in which the car is sold, or perhaps local economic conditions related to wealth and income – that may help drive a vehicle’s listing price? </a:t>
            </a:r>
            <a:endParaRPr/>
          </a:p>
          <a:p>
            <a:pPr indent="0" lvl="0" marL="0" rtl="0" algn="l">
              <a:lnSpc>
                <a:spcPct val="115000"/>
              </a:lnSpc>
              <a:spcBef>
                <a:spcPts val="0"/>
              </a:spcBef>
              <a:spcAft>
                <a:spcPts val="0"/>
              </a:spcAft>
              <a:buClr>
                <a:schemeClr val="dk1"/>
              </a:buClr>
              <a:buSzPts val="1100"/>
              <a:buFont typeface="Arial"/>
              <a:buNone/>
            </a:pPr>
            <a:r>
              <a:rPr lang="en-US"/>
              <a:t>A 2013 analysis of vehicles listed on CarGurus.com found that “less-expensive markets tend to be the most heavily populated urban areas, where there are more car dealerships and thus more competition.”</a:t>
            </a:r>
            <a:endParaRPr/>
          </a:p>
          <a:p>
            <a:pPr indent="0" lvl="0" marL="0" rtl="0" algn="l">
              <a:lnSpc>
                <a:spcPct val="115000"/>
              </a:lnSpc>
              <a:spcBef>
                <a:spcPts val="0"/>
              </a:spcBef>
              <a:spcAft>
                <a:spcPts val="0"/>
              </a:spcAft>
              <a:buClr>
                <a:schemeClr val="dk1"/>
              </a:buClr>
              <a:buSzPts val="1100"/>
              <a:buFont typeface="Arial"/>
              <a:buNone/>
            </a:pPr>
            <a:r>
              <a:rPr lang="en-US"/>
              <a:t>The aim of our project is to blend used vehicle listings data with geographic and income data to identify variables that can help predict a used vehicle’s listing price.  We also set out to determine whether a significant difference can be found between vehicle listings in metropolitan (</a:t>
            </a:r>
            <a:r>
              <a:rPr i="1" lang="en-US"/>
              <a:t>e.g.,</a:t>
            </a:r>
            <a:r>
              <a:rPr lang="en-US"/>
              <a:t> heavily populated urban areas) and non-metropolitan localities.</a:t>
            </a:r>
            <a:endParaRPr/>
          </a:p>
          <a:p>
            <a:pPr indent="0" lvl="0" marL="0" rtl="0" algn="l">
              <a:lnSpc>
                <a:spcPct val="115000"/>
              </a:lnSpc>
              <a:spcBef>
                <a:spcPts val="0"/>
              </a:spcBef>
              <a:spcAft>
                <a:spcPts val="0"/>
              </a:spcAft>
              <a:buClr>
                <a:schemeClr val="dk1"/>
              </a:buClr>
              <a:buSzPts val="1100"/>
              <a:buFont typeface="Arial"/>
              <a:buNone/>
            </a:pPr>
            <a:r>
              <a:rPr lang="en-US" u="sng">
                <a:solidFill>
                  <a:schemeClr val="hlink"/>
                </a:solidFill>
                <a:hlinkClick r:id="rId2"/>
              </a:rPr>
              <a:t>https://bucks.blogs.nytimes.com/2013/02/18/used-car-prices-vary-by-market-analysis-finds</a:t>
            </a:r>
            <a:endParaRPr u="sng">
              <a:solidFill>
                <a:schemeClr val="hlink"/>
              </a:solidFill>
              <a:hlinkClick r:id="rId3"/>
            </a:endParaRPr>
          </a:p>
          <a:p>
            <a:pPr indent="0" lvl="0" marL="0" rtl="0" algn="l">
              <a:spcBef>
                <a:spcPts val="0"/>
              </a:spcBef>
              <a:spcAft>
                <a:spcPts val="0"/>
              </a:spcAft>
              <a:buNone/>
            </a:pPr>
            <a:r>
              <a:t/>
            </a:r>
            <a:endParaRPr/>
          </a:p>
        </p:txBody>
      </p:sp>
      <p:sp>
        <p:nvSpPr>
          <p:cNvPr id="136" name="Google Shape;136;p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9: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20: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abd1d5cd1_0_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abd1d5cd1_0_2:notes"/>
          <p:cNvSpPr txBox="1"/>
          <p:nvPr>
            <p:ph idx="1" type="body"/>
          </p:nvPr>
        </p:nvSpPr>
        <p:spPr>
          <a:xfrm>
            <a:off x="701675" y="4473575"/>
            <a:ext cx="5607000" cy="3660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When compared across the US, used cars price was almost the same for each model.</a:t>
            </a:r>
            <a:endParaRPr/>
          </a:p>
          <a:p>
            <a:pPr indent="0" lvl="0" marL="0" rtl="0" algn="l">
              <a:lnSpc>
                <a:spcPct val="115000"/>
              </a:lnSpc>
              <a:spcBef>
                <a:spcPts val="0"/>
              </a:spcBef>
              <a:spcAft>
                <a:spcPts val="0"/>
              </a:spcAft>
              <a:buClr>
                <a:schemeClr val="dk1"/>
              </a:buClr>
              <a:buSzPts val="1100"/>
              <a:buFont typeface="Arial"/>
              <a:buNone/>
            </a:pPr>
            <a:r>
              <a:rPr lang="en-US"/>
              <a:t>After all the numbers was crushed and we after we try various models and feature tuning, no one region saw a significant change in price for each used vehicle model</a:t>
            </a:r>
            <a:endParaRPr/>
          </a:p>
          <a:p>
            <a:pPr indent="0" lvl="0" marL="0" rtl="0" algn="l">
              <a:spcBef>
                <a:spcPts val="0"/>
              </a:spcBef>
              <a:spcAft>
                <a:spcPts val="0"/>
              </a:spcAft>
              <a:buNone/>
            </a:pPr>
            <a:r>
              <a:t/>
            </a:r>
            <a:endParaRPr/>
          </a:p>
        </p:txBody>
      </p:sp>
      <p:sp>
        <p:nvSpPr>
          <p:cNvPr id="308" name="Google Shape;308;g4abd1d5cd1_0_2:notes"/>
          <p:cNvSpPr txBox="1"/>
          <p:nvPr>
            <p:ph idx="12" type="sldNum"/>
          </p:nvPr>
        </p:nvSpPr>
        <p:spPr>
          <a:xfrm>
            <a:off x="3970338" y="8829675"/>
            <a:ext cx="3038400" cy="46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abd1d5cd1_0_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abd1d5cd1_0_8:notes"/>
          <p:cNvSpPr txBox="1"/>
          <p:nvPr>
            <p:ph idx="1" type="body"/>
          </p:nvPr>
        </p:nvSpPr>
        <p:spPr>
          <a:xfrm>
            <a:off x="701675" y="4473575"/>
            <a:ext cx="5607000" cy="3660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The codes were ran on another vehicle model (Chevrolet), and the number did not changed</a:t>
            </a:r>
            <a:endParaRPr/>
          </a:p>
        </p:txBody>
      </p:sp>
      <p:sp>
        <p:nvSpPr>
          <p:cNvPr id="315" name="Google Shape;315;g4abd1d5cd1_0_8:notes"/>
          <p:cNvSpPr txBox="1"/>
          <p:nvPr>
            <p:ph idx="12" type="sldNum"/>
          </p:nvPr>
        </p:nvSpPr>
        <p:spPr>
          <a:xfrm>
            <a:off x="3970338" y="8829675"/>
            <a:ext cx="3038400" cy="46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abd1d5cd1_0_3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abd1d5cd1_0_30:notes"/>
          <p:cNvSpPr txBox="1"/>
          <p:nvPr>
            <p:ph idx="1" type="body"/>
          </p:nvPr>
        </p:nvSpPr>
        <p:spPr>
          <a:xfrm>
            <a:off x="701675" y="4473575"/>
            <a:ext cx="5607000" cy="36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4abd1d5cd1_0_30:notes"/>
          <p:cNvSpPr txBox="1"/>
          <p:nvPr>
            <p:ph idx="12" type="sldNum"/>
          </p:nvPr>
        </p:nvSpPr>
        <p:spPr>
          <a:xfrm>
            <a:off x="3970338" y="8829675"/>
            <a:ext cx="3038400" cy="46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abd1d5cd1_0_2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abd1d5cd1_0_20:notes"/>
          <p:cNvSpPr txBox="1"/>
          <p:nvPr>
            <p:ph idx="1" type="body"/>
          </p:nvPr>
        </p:nvSpPr>
        <p:spPr>
          <a:xfrm>
            <a:off x="701675" y="4473575"/>
            <a:ext cx="5607000" cy="36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solidFill>
                  <a:srgbClr val="222222"/>
                </a:solidFill>
                <a:latin typeface="Arial"/>
                <a:ea typeface="Arial"/>
                <a:cs typeface="Arial"/>
                <a:sym typeface="Arial"/>
              </a:rPr>
              <a:t>On average, you won't see much of a difference (as either a monetary amount or percentage) between a vehicle sold in a Metropolitan versus a non-Metropolitan market.  With our dataset, the Honda Odyssey (a minivan) seems to be an outlier as we do see a significant difference.</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solidFill>
                  <a:srgbClr val="222222"/>
                </a:solidFill>
                <a:latin typeface="Arial"/>
                <a:ea typeface="Arial"/>
                <a:cs typeface="Arial"/>
                <a:sym typeface="Arial"/>
              </a:rPr>
              <a:t>Also of interest, a Honda Accord is about 7% more expensive in a metropolitan market but an Accord Hybrid is 7% more expensive in a </a:t>
            </a:r>
            <a:r>
              <a:rPr i="1" lang="en-US" sz="1100">
                <a:solidFill>
                  <a:srgbClr val="222222"/>
                </a:solidFill>
                <a:latin typeface="Arial"/>
                <a:ea typeface="Arial"/>
                <a:cs typeface="Arial"/>
                <a:sym typeface="Arial"/>
              </a:rPr>
              <a:t>non</a:t>
            </a:r>
            <a:r>
              <a:rPr lang="en-US" sz="1100">
                <a:solidFill>
                  <a:srgbClr val="222222"/>
                </a:solidFill>
                <a:latin typeface="Arial"/>
                <a:ea typeface="Arial"/>
                <a:cs typeface="Arial"/>
                <a:sym typeface="Arial"/>
              </a:rPr>
              <a:t>-Metropolitan market.</a:t>
            </a:r>
            <a:endParaRPr sz="1100">
              <a:solidFill>
                <a:srgbClr val="222222"/>
              </a:solidFill>
              <a:latin typeface="Arial"/>
              <a:ea typeface="Arial"/>
              <a:cs typeface="Arial"/>
              <a:sym typeface="Arial"/>
            </a:endParaRPr>
          </a:p>
          <a:p>
            <a:pPr indent="0" lvl="0" marL="0" rtl="0" algn="l">
              <a:spcBef>
                <a:spcPts val="0"/>
              </a:spcBef>
              <a:spcAft>
                <a:spcPts val="0"/>
              </a:spcAft>
              <a:buNone/>
            </a:pPr>
            <a:r>
              <a:t/>
            </a:r>
            <a:endParaRPr/>
          </a:p>
        </p:txBody>
      </p:sp>
      <p:sp>
        <p:nvSpPr>
          <p:cNvPr id="329" name="Google Shape;329;g4abd1d5cd1_0_20:notes"/>
          <p:cNvSpPr txBox="1"/>
          <p:nvPr>
            <p:ph idx="12" type="sldNum"/>
          </p:nvPr>
        </p:nvSpPr>
        <p:spPr>
          <a:xfrm>
            <a:off x="3970338" y="8829675"/>
            <a:ext cx="3038400" cy="46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abc513174_2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abc513174_2_0:notes"/>
          <p:cNvSpPr txBox="1"/>
          <p:nvPr>
            <p:ph idx="1" type="body"/>
          </p:nvPr>
        </p:nvSpPr>
        <p:spPr>
          <a:xfrm>
            <a:off x="701675" y="4473575"/>
            <a:ext cx="5607000" cy="36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4abc513174_2_0:notes"/>
          <p:cNvSpPr txBox="1"/>
          <p:nvPr>
            <p:ph idx="12" type="sldNum"/>
          </p:nvPr>
        </p:nvSpPr>
        <p:spPr>
          <a:xfrm>
            <a:off x="3970338" y="8829675"/>
            <a:ext cx="3038400" cy="46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3: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4: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9: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lstStyle>
            <a:lvl1pPr lvl="0" algn="ctr">
              <a:spcBef>
                <a:spcPts val="0"/>
              </a:spcBef>
              <a:spcAft>
                <a:spcPts val="0"/>
              </a:spcAft>
              <a:buClr>
                <a:schemeClr val="dk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lstStyle>
            <a:lvl1pPr lvl="0" algn="ctr">
              <a:spcBef>
                <a:spcPts val="420"/>
              </a:spcBef>
              <a:spcAft>
                <a:spcPts val="0"/>
              </a:spcAft>
              <a:buSzPts val="2100"/>
              <a:buNone/>
              <a:defRPr sz="2100">
                <a:solidFill>
                  <a:schemeClr val="dk1"/>
                </a:solidFill>
              </a:defRPr>
            </a:lvl1pPr>
            <a:lvl2pPr lvl="1" algn="ctr">
              <a:spcBef>
                <a:spcPts val="600"/>
              </a:spcBef>
              <a:spcAft>
                <a:spcPts val="0"/>
              </a:spcAft>
              <a:buSzPts val="1800"/>
              <a:buNone/>
              <a:defRPr>
                <a:solidFill>
                  <a:srgbClr val="888888"/>
                </a:solidFill>
              </a:defRPr>
            </a:lvl2pPr>
            <a:lvl3pPr lvl="2" algn="ctr">
              <a:spcBef>
                <a:spcPts val="600"/>
              </a:spcBef>
              <a:spcAft>
                <a:spcPts val="0"/>
              </a:spcAft>
              <a:buSzPts val="1600"/>
              <a:buNone/>
              <a:defRPr>
                <a:solidFill>
                  <a:srgbClr val="888888"/>
                </a:solidFill>
              </a:defRPr>
            </a:lvl3pPr>
            <a:lvl4pPr lvl="3" algn="ctr">
              <a:spcBef>
                <a:spcPts val="600"/>
              </a:spcBef>
              <a:spcAft>
                <a:spcPts val="0"/>
              </a:spcAft>
              <a:buSzPts val="1400"/>
              <a:buNone/>
              <a:defRPr>
                <a:solidFill>
                  <a:srgbClr val="888888"/>
                </a:solidFill>
              </a:defRPr>
            </a:lvl4pPr>
            <a:lvl5pPr lvl="4" algn="ctr">
              <a:spcBef>
                <a:spcPts val="600"/>
              </a:spcBef>
              <a:spcAft>
                <a:spcPts val="0"/>
              </a:spcAft>
              <a:buSzPts val="1400"/>
              <a:buNone/>
              <a:defRPr>
                <a:solidFill>
                  <a:srgbClr val="888888"/>
                </a:solidFill>
              </a:defRPr>
            </a:lvl5pPr>
            <a:lvl6pPr lvl="5" algn="ctr">
              <a:spcBef>
                <a:spcPts val="600"/>
              </a:spcBef>
              <a:spcAft>
                <a:spcPts val="0"/>
              </a:spcAft>
              <a:buSzPts val="1200"/>
              <a:buNone/>
              <a:defRPr>
                <a:solidFill>
                  <a:srgbClr val="888888"/>
                </a:solidFill>
              </a:defRPr>
            </a:lvl6pPr>
            <a:lvl7pPr lvl="6" algn="ctr">
              <a:spcBef>
                <a:spcPts val="600"/>
              </a:spcBef>
              <a:spcAft>
                <a:spcPts val="0"/>
              </a:spcAft>
              <a:buSzPts val="1200"/>
              <a:buNone/>
              <a:defRPr>
                <a:solidFill>
                  <a:srgbClr val="888888"/>
                </a:solidFill>
              </a:defRPr>
            </a:lvl7pPr>
            <a:lvl8pPr lvl="7" algn="ctr">
              <a:spcBef>
                <a:spcPts val="600"/>
              </a:spcBef>
              <a:spcAft>
                <a:spcPts val="0"/>
              </a:spcAft>
              <a:buSzPts val="1200"/>
              <a:buNone/>
              <a:defRPr>
                <a:solidFill>
                  <a:srgbClr val="888888"/>
                </a:solidFill>
              </a:defRPr>
            </a:lvl8pPr>
            <a:lvl9pPr lvl="8" algn="ctr">
              <a:spcBef>
                <a:spcPts val="600"/>
              </a:spcBef>
              <a:spcAft>
                <a:spcPts val="600"/>
              </a:spcAft>
              <a:buSzPts val="1200"/>
              <a:buNone/>
              <a:defRPr>
                <a:solidFill>
                  <a:srgbClr val="888888"/>
                </a:solidFill>
              </a:defRPr>
            </a:lvl9pPr>
          </a:lstStyle>
          <a:p/>
        </p:txBody>
      </p:sp>
      <p:sp>
        <p:nvSpPr>
          <p:cNvPr id="18" name="Google Shape;18;p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11"/>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p:nvPr>
            <p:ph idx="2" type="pic"/>
          </p:nvPr>
        </p:nvSpPr>
        <p:spPr>
          <a:xfrm>
            <a:off x="1979612" y="932112"/>
            <a:ext cx="8225944" cy="3164976"/>
          </a:xfrm>
          <a:prstGeom prst="roundRect">
            <a:avLst>
              <a:gd fmla="val 4380" name="adj"/>
            </a:avLst>
          </a:prstGeom>
          <a:noFill/>
          <a:ln cap="flat" cmpd="sng" w="38100">
            <a:solidFill>
              <a:schemeClr val="lt2"/>
            </a:solidFill>
            <a:prstDash val="solid"/>
            <a:round/>
            <a:headEnd len="sm" w="sm" type="none"/>
            <a:tailEnd len="sm" w="sm" type="none"/>
          </a:ln>
        </p:spPr>
        <p:txBody>
          <a:bodyPr anchorCtr="0" anchor="t" bIns="45700" lIns="91425" spcFirstLastPara="1" rIns="91425" wrap="square" tIns="45700"/>
          <a:lstStyle>
            <a:lvl1pPr lvl="0" marR="0" rtl="0" algn="ctr">
              <a:spcBef>
                <a:spcPts val="32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1pPr>
            <a:lvl2pPr lvl="1"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2pPr>
            <a:lvl3pPr lvl="2"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3pPr>
            <a:lvl4pPr lvl="3"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4pPr>
            <a:lvl5pPr lvl="4"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5pPr>
            <a:lvl6pPr lvl="5"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6pPr>
            <a:lvl7pPr lvl="6"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7pPr>
            <a:lvl8pPr lvl="7"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8pPr>
            <a:lvl9pPr lvl="8" marR="0" rtl="0" algn="l">
              <a:spcBef>
                <a:spcPts val="600"/>
              </a:spcBef>
              <a:spcAft>
                <a:spcPts val="60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9pPr>
          </a:lstStyle>
          <a:p/>
        </p:txBody>
      </p:sp>
      <p:sp>
        <p:nvSpPr>
          <p:cNvPr id="75" name="Google Shape;75;p11"/>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6" name="Google Shape;76;p1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79" name="Shape 79"/>
        <p:cNvGrpSpPr/>
        <p:nvPr/>
      </p:nvGrpSpPr>
      <p:grpSpPr>
        <a:xfrm>
          <a:off x="0" y="0"/>
          <a:ext cx="0" cy="0"/>
          <a:chOff x="0" y="0"/>
          <a:chExt cx="0" cy="0"/>
        </a:xfrm>
      </p:grpSpPr>
      <p:sp>
        <p:nvSpPr>
          <p:cNvPr id="80" name="Google Shape;80;p12"/>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lstStyle>
            <a:lvl1pPr indent="-228600" lvl="0" marL="457200" algn="l">
              <a:spcBef>
                <a:spcPts val="400"/>
              </a:spcBef>
              <a:spcAft>
                <a:spcPts val="0"/>
              </a:spcAft>
              <a:buSzPts val="2000"/>
              <a:buNone/>
              <a:defRPr sz="2000">
                <a:solidFill>
                  <a:schemeClr val="dk1"/>
                </a:solidFill>
              </a:defRPr>
            </a:lvl1pPr>
            <a:lvl2pPr indent="-228600" lvl="1" marL="914400" algn="l">
              <a:spcBef>
                <a:spcPts val="600"/>
              </a:spcBef>
              <a:spcAft>
                <a:spcPts val="0"/>
              </a:spcAft>
              <a:buSzPts val="1800"/>
              <a:buNone/>
              <a:defRPr sz="1800">
                <a:solidFill>
                  <a:srgbClr val="888888"/>
                </a:solidFill>
              </a:defRPr>
            </a:lvl2pPr>
            <a:lvl3pPr indent="-228600" lvl="2" marL="1371600" algn="l">
              <a:spcBef>
                <a:spcPts val="600"/>
              </a:spcBef>
              <a:spcAft>
                <a:spcPts val="0"/>
              </a:spcAft>
              <a:buSzPts val="1600"/>
              <a:buNone/>
              <a:defRPr sz="1600">
                <a:solidFill>
                  <a:srgbClr val="888888"/>
                </a:solidFill>
              </a:defRPr>
            </a:lvl3pPr>
            <a:lvl4pPr indent="-228600" lvl="3" marL="1828800" algn="l">
              <a:spcBef>
                <a:spcPts val="600"/>
              </a:spcBef>
              <a:spcAft>
                <a:spcPts val="0"/>
              </a:spcAft>
              <a:buSzPts val="1400"/>
              <a:buNone/>
              <a:defRPr sz="1400">
                <a:solidFill>
                  <a:srgbClr val="888888"/>
                </a:solidFill>
              </a:defRPr>
            </a:lvl4pPr>
            <a:lvl5pPr indent="-228600" lvl="4" marL="2286000" algn="l">
              <a:spcBef>
                <a:spcPts val="600"/>
              </a:spcBef>
              <a:spcAft>
                <a:spcPts val="0"/>
              </a:spcAft>
              <a:buSzPts val="1400"/>
              <a:buNone/>
              <a:defRPr sz="1400">
                <a:solidFill>
                  <a:srgbClr val="888888"/>
                </a:solidFill>
              </a:defRPr>
            </a:lvl5pPr>
            <a:lvl6pPr indent="-228600" lvl="5" marL="2743200" algn="l">
              <a:spcBef>
                <a:spcPts val="600"/>
              </a:spcBef>
              <a:spcAft>
                <a:spcPts val="0"/>
              </a:spcAft>
              <a:buSzPts val="1400"/>
              <a:buNone/>
              <a:defRPr sz="1400">
                <a:solidFill>
                  <a:srgbClr val="888888"/>
                </a:solidFill>
              </a:defRPr>
            </a:lvl6pPr>
            <a:lvl7pPr indent="-228600" lvl="6" marL="3200400" algn="l">
              <a:spcBef>
                <a:spcPts val="600"/>
              </a:spcBef>
              <a:spcAft>
                <a:spcPts val="0"/>
              </a:spcAft>
              <a:buSzPts val="1400"/>
              <a:buNone/>
              <a:defRPr sz="1400">
                <a:solidFill>
                  <a:srgbClr val="888888"/>
                </a:solidFill>
              </a:defRPr>
            </a:lvl7pPr>
            <a:lvl8pPr indent="-228600" lvl="7" marL="3657600" algn="l">
              <a:spcBef>
                <a:spcPts val="600"/>
              </a:spcBef>
              <a:spcAft>
                <a:spcPts val="0"/>
              </a:spcAft>
              <a:buSzPts val="1400"/>
              <a:buNone/>
              <a:defRPr sz="1400">
                <a:solidFill>
                  <a:srgbClr val="888888"/>
                </a:solidFill>
              </a:defRPr>
            </a:lvl8pPr>
            <a:lvl9pPr indent="-228600" lvl="8" marL="4114800" algn="l">
              <a:spcBef>
                <a:spcPts val="600"/>
              </a:spcBef>
              <a:spcAft>
                <a:spcPts val="600"/>
              </a:spcAft>
              <a:buSzPts val="1400"/>
              <a:buNone/>
              <a:defRPr sz="1400">
                <a:solidFill>
                  <a:srgbClr val="888888"/>
                </a:solidFill>
              </a:defRPr>
            </a:lvl9pPr>
          </a:lstStyle>
          <a:p/>
        </p:txBody>
      </p:sp>
      <p:sp>
        <p:nvSpPr>
          <p:cNvPr id="82" name="Google Shape;82;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85" name="Shape 85"/>
        <p:cNvGrpSpPr/>
        <p:nvPr/>
      </p:nvGrpSpPr>
      <p:grpSpPr>
        <a:xfrm>
          <a:off x="0" y="0"/>
          <a:ext cx="0" cy="0"/>
          <a:chOff x="0" y="0"/>
          <a:chExt cx="0" cy="0"/>
        </a:xfrm>
      </p:grpSpPr>
      <p:sp>
        <p:nvSpPr>
          <p:cNvPr id="86" name="Google Shape;86;p13"/>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87" name="Google Shape;87;p13"/>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88" name="Google Shape;88;p13"/>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1"/>
              </a:buClr>
              <a:buSzPts val="3200"/>
              <a:buFont typeface="Century Gothic"/>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lstStyle>
            <a:lvl1pPr indent="-228600" lvl="0" marL="457200" algn="l">
              <a:spcBef>
                <a:spcPts val="400"/>
              </a:spcBef>
              <a:spcAft>
                <a:spcPts val="0"/>
              </a:spcAft>
              <a:buSzPts val="2000"/>
              <a:buFont typeface="Century Gothic"/>
              <a:buNone/>
              <a:defRPr/>
            </a:lvl1pPr>
            <a:lvl2pPr indent="-228600" lvl="1" marL="914400" algn="l">
              <a:spcBef>
                <a:spcPts val="600"/>
              </a:spcBef>
              <a:spcAft>
                <a:spcPts val="0"/>
              </a:spcAft>
              <a:buSzPts val="1800"/>
              <a:buFont typeface="Century Gothic"/>
              <a:buNone/>
              <a:defRPr/>
            </a:lvl2pPr>
            <a:lvl3pPr indent="-228600" lvl="2" marL="1371600" algn="l">
              <a:spcBef>
                <a:spcPts val="600"/>
              </a:spcBef>
              <a:spcAft>
                <a:spcPts val="0"/>
              </a:spcAft>
              <a:buSzPts val="1600"/>
              <a:buFont typeface="Century Gothic"/>
              <a:buNone/>
              <a:defRPr/>
            </a:lvl3pPr>
            <a:lvl4pPr indent="-228600" lvl="3" marL="1828800" algn="l">
              <a:spcBef>
                <a:spcPts val="600"/>
              </a:spcBef>
              <a:spcAft>
                <a:spcPts val="0"/>
              </a:spcAft>
              <a:buSzPts val="1400"/>
              <a:buFont typeface="Century Gothic"/>
              <a:buNone/>
              <a:defRPr/>
            </a:lvl4pPr>
            <a:lvl5pPr indent="-228600" lvl="4" marL="2286000" algn="l">
              <a:spcBef>
                <a:spcPts val="600"/>
              </a:spcBef>
              <a:spcAft>
                <a:spcPts val="0"/>
              </a:spcAft>
              <a:buSzPts val="1400"/>
              <a:buFont typeface="Century Gothic"/>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0" name="Google Shape;90;p13"/>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lstStyle>
            <a:lvl1pPr indent="-228600" lvl="0" marL="457200" algn="l">
              <a:spcBef>
                <a:spcPts val="400"/>
              </a:spcBef>
              <a:spcAft>
                <a:spcPts val="0"/>
              </a:spcAft>
              <a:buSzPts val="2000"/>
              <a:buNone/>
              <a:defRPr sz="2000">
                <a:solidFill>
                  <a:schemeClr val="dk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1" name="Google Shape;91;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94" name="Shape 94"/>
        <p:cNvGrpSpPr/>
        <p:nvPr/>
      </p:nvGrpSpPr>
      <p:grpSpPr>
        <a:xfrm>
          <a:off x="0" y="0"/>
          <a:ext cx="0" cy="0"/>
          <a:chOff x="0" y="0"/>
          <a:chExt cx="0" cy="0"/>
        </a:xfrm>
      </p:grpSpPr>
      <p:sp>
        <p:nvSpPr>
          <p:cNvPr id="95" name="Google Shape;95;p14"/>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4"/>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lstStyle>
            <a:lvl1pPr indent="-355600" lvl="0" marL="457200" algn="l">
              <a:spcBef>
                <a:spcPts val="400"/>
              </a:spcBef>
              <a:spcAft>
                <a:spcPts val="0"/>
              </a:spcAft>
              <a:buSzPts val="2000"/>
              <a:buChar char="•"/>
              <a:defRPr sz="2000">
                <a:solidFill>
                  <a:schemeClr val="dk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7" name="Google Shape;97;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100" name="Shape 100"/>
        <p:cNvGrpSpPr/>
        <p:nvPr/>
      </p:nvGrpSpPr>
      <p:grpSpPr>
        <a:xfrm>
          <a:off x="0" y="0"/>
          <a:ext cx="0" cy="0"/>
          <a:chOff x="0" y="0"/>
          <a:chExt cx="0" cy="0"/>
        </a:xfrm>
      </p:grpSpPr>
      <p:sp>
        <p:nvSpPr>
          <p:cNvPr id="101" name="Google Shape;101;p15"/>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02" name="Google Shape;102;p15"/>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03" name="Google Shape;103;p15"/>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1"/>
              </a:buClr>
              <a:buSzPts val="3200"/>
              <a:buFont typeface="Century Gothic"/>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SzPts val="2400"/>
              <a:buNone/>
              <a:defRPr b="0" sz="2400" cap="none">
                <a:solidFill>
                  <a:schemeClr val="dk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5" name="Google Shape;105;p15"/>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SzPts val="1800"/>
              <a:buNone/>
              <a:defRPr sz="1800">
                <a:solidFill>
                  <a:schemeClr val="dk1"/>
                </a:solidFill>
              </a:defRPr>
            </a:lvl1pPr>
            <a:lvl2pPr indent="-228600" lvl="1" marL="914400" algn="l">
              <a:spcBef>
                <a:spcPts val="600"/>
              </a:spcBef>
              <a:spcAft>
                <a:spcPts val="0"/>
              </a:spcAft>
              <a:buSzPts val="1800"/>
              <a:buNone/>
              <a:defRPr sz="1800">
                <a:solidFill>
                  <a:srgbClr val="888888"/>
                </a:solidFill>
              </a:defRPr>
            </a:lvl2pPr>
            <a:lvl3pPr indent="-228600" lvl="2" marL="1371600" algn="l">
              <a:spcBef>
                <a:spcPts val="600"/>
              </a:spcBef>
              <a:spcAft>
                <a:spcPts val="0"/>
              </a:spcAft>
              <a:buSzPts val="1600"/>
              <a:buNone/>
              <a:defRPr sz="1600">
                <a:solidFill>
                  <a:srgbClr val="888888"/>
                </a:solidFill>
              </a:defRPr>
            </a:lvl3pPr>
            <a:lvl4pPr indent="-228600" lvl="3" marL="1828800" algn="l">
              <a:spcBef>
                <a:spcPts val="600"/>
              </a:spcBef>
              <a:spcAft>
                <a:spcPts val="0"/>
              </a:spcAft>
              <a:buSzPts val="1400"/>
              <a:buNone/>
              <a:defRPr sz="1400">
                <a:solidFill>
                  <a:srgbClr val="888888"/>
                </a:solidFill>
              </a:defRPr>
            </a:lvl4pPr>
            <a:lvl5pPr indent="-228600" lvl="4" marL="2286000" algn="l">
              <a:spcBef>
                <a:spcPts val="600"/>
              </a:spcBef>
              <a:spcAft>
                <a:spcPts val="0"/>
              </a:spcAft>
              <a:buSzPts val="1400"/>
              <a:buNone/>
              <a:defRPr sz="1400">
                <a:solidFill>
                  <a:srgbClr val="888888"/>
                </a:solidFill>
              </a:defRPr>
            </a:lvl5pPr>
            <a:lvl6pPr indent="-228600" lvl="5" marL="2743200" algn="l">
              <a:spcBef>
                <a:spcPts val="600"/>
              </a:spcBef>
              <a:spcAft>
                <a:spcPts val="0"/>
              </a:spcAft>
              <a:buSzPts val="1400"/>
              <a:buNone/>
              <a:defRPr sz="1400">
                <a:solidFill>
                  <a:srgbClr val="888888"/>
                </a:solidFill>
              </a:defRPr>
            </a:lvl6pPr>
            <a:lvl7pPr indent="-228600" lvl="6" marL="3200400" algn="l">
              <a:spcBef>
                <a:spcPts val="600"/>
              </a:spcBef>
              <a:spcAft>
                <a:spcPts val="0"/>
              </a:spcAft>
              <a:buSzPts val="1400"/>
              <a:buNone/>
              <a:defRPr sz="1400">
                <a:solidFill>
                  <a:srgbClr val="888888"/>
                </a:solidFill>
              </a:defRPr>
            </a:lvl7pPr>
            <a:lvl8pPr indent="-228600" lvl="7" marL="3657600" algn="l">
              <a:spcBef>
                <a:spcPts val="600"/>
              </a:spcBef>
              <a:spcAft>
                <a:spcPts val="0"/>
              </a:spcAft>
              <a:buSzPts val="1400"/>
              <a:buNone/>
              <a:defRPr sz="1400">
                <a:solidFill>
                  <a:srgbClr val="888888"/>
                </a:solidFill>
              </a:defRPr>
            </a:lvl8pPr>
            <a:lvl9pPr indent="-228600" lvl="8" marL="4114800" algn="l">
              <a:spcBef>
                <a:spcPts val="600"/>
              </a:spcBef>
              <a:spcAft>
                <a:spcPts val="600"/>
              </a:spcAft>
              <a:buSzPts val="1400"/>
              <a:buNone/>
              <a:defRPr sz="1400">
                <a:solidFill>
                  <a:srgbClr val="888888"/>
                </a:solidFill>
              </a:defRPr>
            </a:lvl9pPr>
          </a:lstStyle>
          <a:p/>
        </p:txBody>
      </p:sp>
      <p:sp>
        <p:nvSpPr>
          <p:cNvPr id="106" name="Google Shape;106;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09" name="Shape 109"/>
        <p:cNvGrpSpPr/>
        <p:nvPr/>
      </p:nvGrpSpPr>
      <p:grpSpPr>
        <a:xfrm>
          <a:off x="0" y="0"/>
          <a:ext cx="0" cy="0"/>
          <a:chOff x="0" y="0"/>
          <a:chExt cx="0" cy="0"/>
        </a:xfrm>
      </p:grpSpPr>
      <p:sp>
        <p:nvSpPr>
          <p:cNvPr id="110" name="Google Shape;110;p16"/>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6"/>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lstStyle>
            <a:lvl1pPr indent="-228600" lvl="0" marL="457200" algn="l">
              <a:spcBef>
                <a:spcPts val="560"/>
              </a:spcBef>
              <a:spcAft>
                <a:spcPts val="0"/>
              </a:spcAft>
              <a:buSzPts val="2800"/>
              <a:buNone/>
              <a:defRPr b="0" sz="2800" cap="none">
                <a:solidFill>
                  <a:schemeClr val="dk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2" name="Google Shape;112;p16"/>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SzPts val="1800"/>
              <a:buNone/>
              <a:defRPr sz="1800">
                <a:solidFill>
                  <a:schemeClr val="dk1"/>
                </a:solidFill>
              </a:defRPr>
            </a:lvl1pPr>
            <a:lvl2pPr indent="-228600" lvl="1" marL="914400" algn="l">
              <a:spcBef>
                <a:spcPts val="600"/>
              </a:spcBef>
              <a:spcAft>
                <a:spcPts val="0"/>
              </a:spcAft>
              <a:buSzPts val="1800"/>
              <a:buNone/>
              <a:defRPr sz="1800">
                <a:solidFill>
                  <a:srgbClr val="888888"/>
                </a:solidFill>
              </a:defRPr>
            </a:lvl2pPr>
            <a:lvl3pPr indent="-228600" lvl="2" marL="1371600" algn="l">
              <a:spcBef>
                <a:spcPts val="600"/>
              </a:spcBef>
              <a:spcAft>
                <a:spcPts val="0"/>
              </a:spcAft>
              <a:buSzPts val="1600"/>
              <a:buNone/>
              <a:defRPr sz="1600">
                <a:solidFill>
                  <a:srgbClr val="888888"/>
                </a:solidFill>
              </a:defRPr>
            </a:lvl3pPr>
            <a:lvl4pPr indent="-228600" lvl="3" marL="1828800" algn="l">
              <a:spcBef>
                <a:spcPts val="600"/>
              </a:spcBef>
              <a:spcAft>
                <a:spcPts val="0"/>
              </a:spcAft>
              <a:buSzPts val="1400"/>
              <a:buNone/>
              <a:defRPr sz="1400">
                <a:solidFill>
                  <a:srgbClr val="888888"/>
                </a:solidFill>
              </a:defRPr>
            </a:lvl4pPr>
            <a:lvl5pPr indent="-228600" lvl="4" marL="2286000" algn="l">
              <a:spcBef>
                <a:spcPts val="600"/>
              </a:spcBef>
              <a:spcAft>
                <a:spcPts val="0"/>
              </a:spcAft>
              <a:buSzPts val="1400"/>
              <a:buNone/>
              <a:defRPr sz="1400">
                <a:solidFill>
                  <a:srgbClr val="888888"/>
                </a:solidFill>
              </a:defRPr>
            </a:lvl5pPr>
            <a:lvl6pPr indent="-228600" lvl="5" marL="2743200" algn="l">
              <a:spcBef>
                <a:spcPts val="600"/>
              </a:spcBef>
              <a:spcAft>
                <a:spcPts val="0"/>
              </a:spcAft>
              <a:buSzPts val="1400"/>
              <a:buNone/>
              <a:defRPr sz="1400">
                <a:solidFill>
                  <a:srgbClr val="888888"/>
                </a:solidFill>
              </a:defRPr>
            </a:lvl6pPr>
            <a:lvl7pPr indent="-228600" lvl="6" marL="3200400" algn="l">
              <a:spcBef>
                <a:spcPts val="600"/>
              </a:spcBef>
              <a:spcAft>
                <a:spcPts val="0"/>
              </a:spcAft>
              <a:buSzPts val="1400"/>
              <a:buNone/>
              <a:defRPr sz="1400">
                <a:solidFill>
                  <a:srgbClr val="888888"/>
                </a:solidFill>
              </a:defRPr>
            </a:lvl7pPr>
            <a:lvl8pPr indent="-228600" lvl="7" marL="3657600" algn="l">
              <a:spcBef>
                <a:spcPts val="600"/>
              </a:spcBef>
              <a:spcAft>
                <a:spcPts val="0"/>
              </a:spcAft>
              <a:buSzPts val="1400"/>
              <a:buNone/>
              <a:defRPr sz="1400">
                <a:solidFill>
                  <a:srgbClr val="888888"/>
                </a:solidFill>
              </a:defRPr>
            </a:lvl8pPr>
            <a:lvl9pPr indent="-228600" lvl="8" marL="4114800" algn="l">
              <a:spcBef>
                <a:spcPts val="600"/>
              </a:spcBef>
              <a:spcAft>
                <a:spcPts val="600"/>
              </a:spcAft>
              <a:buSzPts val="1400"/>
              <a:buNone/>
              <a:defRPr sz="1400">
                <a:solidFill>
                  <a:srgbClr val="888888"/>
                </a:solidFill>
              </a:defRPr>
            </a:lvl9pPr>
          </a:lstStyle>
          <a:p/>
        </p:txBody>
      </p:sp>
      <p:sp>
        <p:nvSpPr>
          <p:cNvPr id="113" name="Google Shape;113;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6" name="Shape 116"/>
        <p:cNvGrpSpPr/>
        <p:nvPr/>
      </p:nvGrpSpPr>
      <p:grpSpPr>
        <a:xfrm>
          <a:off x="0" y="0"/>
          <a:ext cx="0" cy="0"/>
          <a:chOff x="0" y="0"/>
          <a:chExt cx="0" cy="0"/>
        </a:xfrm>
      </p:grpSpPr>
      <p:sp>
        <p:nvSpPr>
          <p:cNvPr id="117" name="Google Shape;117;p1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7"/>
          <p:cNvSpPr txBox="1"/>
          <p:nvPr>
            <p:ph idx="1" type="body"/>
          </p:nvPr>
        </p:nvSpPr>
        <p:spPr>
          <a:xfrm rot="5400000">
            <a:off x="4532311" y="-723900"/>
            <a:ext cx="3124201" cy="9905998"/>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9" name="Google Shape;119;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18"/>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8"/>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5" name="Google Shape;125;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4" name="Google Shape;24;p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lstStyle>
            <a:lvl1pPr lvl="0" algn="r">
              <a:spcBef>
                <a:spcPts val="0"/>
              </a:spcBef>
              <a:spcAft>
                <a:spcPts val="0"/>
              </a:spcAft>
              <a:buClr>
                <a:schemeClr val="dk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lstStyle>
            <a:lvl1pPr indent="-228600" lvl="0" marL="457200" algn="r">
              <a:spcBef>
                <a:spcPts val="400"/>
              </a:spcBef>
              <a:spcAft>
                <a:spcPts val="0"/>
              </a:spcAft>
              <a:buSzPts val="2000"/>
              <a:buNone/>
              <a:defRPr sz="2000">
                <a:solidFill>
                  <a:schemeClr val="dk1"/>
                </a:solidFill>
              </a:defRPr>
            </a:lvl1pPr>
            <a:lvl2pPr indent="-228600" lvl="1" marL="914400" algn="l">
              <a:spcBef>
                <a:spcPts val="600"/>
              </a:spcBef>
              <a:spcAft>
                <a:spcPts val="0"/>
              </a:spcAft>
              <a:buSzPts val="1800"/>
              <a:buNone/>
              <a:defRPr sz="1800">
                <a:solidFill>
                  <a:srgbClr val="888888"/>
                </a:solidFill>
              </a:defRPr>
            </a:lvl2pPr>
            <a:lvl3pPr indent="-228600" lvl="2" marL="1371600" algn="l">
              <a:spcBef>
                <a:spcPts val="600"/>
              </a:spcBef>
              <a:spcAft>
                <a:spcPts val="0"/>
              </a:spcAft>
              <a:buSzPts val="1600"/>
              <a:buNone/>
              <a:defRPr sz="1600">
                <a:solidFill>
                  <a:srgbClr val="888888"/>
                </a:solidFill>
              </a:defRPr>
            </a:lvl3pPr>
            <a:lvl4pPr indent="-228600" lvl="3" marL="1828800" algn="l">
              <a:spcBef>
                <a:spcPts val="600"/>
              </a:spcBef>
              <a:spcAft>
                <a:spcPts val="0"/>
              </a:spcAft>
              <a:buSzPts val="1400"/>
              <a:buNone/>
              <a:defRPr sz="1400">
                <a:solidFill>
                  <a:srgbClr val="888888"/>
                </a:solidFill>
              </a:defRPr>
            </a:lvl4pPr>
            <a:lvl5pPr indent="-228600" lvl="4" marL="2286000" algn="l">
              <a:spcBef>
                <a:spcPts val="600"/>
              </a:spcBef>
              <a:spcAft>
                <a:spcPts val="0"/>
              </a:spcAft>
              <a:buSzPts val="1400"/>
              <a:buNone/>
              <a:defRPr sz="1400">
                <a:solidFill>
                  <a:srgbClr val="888888"/>
                </a:solidFill>
              </a:defRPr>
            </a:lvl5pPr>
            <a:lvl6pPr indent="-228600" lvl="5" marL="2743200" algn="l">
              <a:spcBef>
                <a:spcPts val="600"/>
              </a:spcBef>
              <a:spcAft>
                <a:spcPts val="0"/>
              </a:spcAft>
              <a:buSzPts val="1400"/>
              <a:buNone/>
              <a:defRPr sz="1400">
                <a:solidFill>
                  <a:srgbClr val="888888"/>
                </a:solidFill>
              </a:defRPr>
            </a:lvl6pPr>
            <a:lvl7pPr indent="-228600" lvl="6" marL="3200400" algn="l">
              <a:spcBef>
                <a:spcPts val="600"/>
              </a:spcBef>
              <a:spcAft>
                <a:spcPts val="0"/>
              </a:spcAft>
              <a:buSzPts val="1400"/>
              <a:buNone/>
              <a:defRPr sz="1400">
                <a:solidFill>
                  <a:srgbClr val="888888"/>
                </a:solidFill>
              </a:defRPr>
            </a:lvl7pPr>
            <a:lvl8pPr indent="-228600" lvl="7" marL="3657600" algn="l">
              <a:spcBef>
                <a:spcPts val="600"/>
              </a:spcBef>
              <a:spcAft>
                <a:spcPts val="0"/>
              </a:spcAft>
              <a:buSzPts val="1400"/>
              <a:buNone/>
              <a:defRPr sz="1400">
                <a:solidFill>
                  <a:srgbClr val="888888"/>
                </a:solidFill>
              </a:defRPr>
            </a:lvl8pPr>
            <a:lvl9pPr indent="-228600" lvl="8" marL="4114800" algn="l">
              <a:spcBef>
                <a:spcPts val="600"/>
              </a:spcBef>
              <a:spcAft>
                <a:spcPts val="600"/>
              </a:spcAft>
              <a:buSzPts val="1400"/>
              <a:buNone/>
              <a:defRPr sz="1400">
                <a:solidFill>
                  <a:srgbClr val="888888"/>
                </a:solidFill>
              </a:defRPr>
            </a:lvl9pPr>
          </a:lstStyle>
          <a:p/>
        </p:txBody>
      </p:sp>
      <p:sp>
        <p:nvSpPr>
          <p:cNvPr id="35" name="Google Shape;35;p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1" name="Google Shape;41;p6"/>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2" name="Google Shape;42;p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48" name="Google Shape;48;p7"/>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9" name="Google Shape;49;p7"/>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50" name="Google Shape;50;p7"/>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51" name="Google Shape;51;p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lstStyle>
            <a:lvl1pPr indent="-355600" lvl="0" marL="457200" algn="l">
              <a:spcBef>
                <a:spcPts val="400"/>
              </a:spcBef>
              <a:spcAft>
                <a:spcPts val="0"/>
              </a:spcAft>
              <a:buSzPts val="2000"/>
              <a:buChar char="•"/>
              <a:defRPr sz="2000"/>
            </a:lvl1pPr>
            <a:lvl2pPr indent="-342900" lvl="1" marL="914400" algn="l">
              <a:spcBef>
                <a:spcPts val="600"/>
              </a:spcBef>
              <a:spcAft>
                <a:spcPts val="0"/>
              </a:spcAft>
              <a:buSzPts val="1800"/>
              <a:buChar char="•"/>
              <a:defRPr sz="1800"/>
            </a:lvl2pPr>
            <a:lvl3pPr indent="-330200" lvl="2" marL="1371600" algn="l">
              <a:spcBef>
                <a:spcPts val="600"/>
              </a:spcBef>
              <a:spcAft>
                <a:spcPts val="0"/>
              </a:spcAft>
              <a:buSzPts val="1600"/>
              <a:buChar char="•"/>
              <a:defRPr sz="1600"/>
            </a:lvl3pPr>
            <a:lvl4pPr indent="-317500" lvl="3" marL="1828800" algn="l">
              <a:spcBef>
                <a:spcPts val="600"/>
              </a:spcBef>
              <a:spcAft>
                <a:spcPts val="0"/>
              </a:spcAft>
              <a:buSzPts val="1400"/>
              <a:buChar char="•"/>
              <a:defRPr sz="1400"/>
            </a:lvl4pPr>
            <a:lvl5pPr indent="-317500" lvl="4" marL="2286000" algn="l">
              <a:spcBef>
                <a:spcPts val="600"/>
              </a:spcBef>
              <a:spcAft>
                <a:spcPts val="0"/>
              </a:spcAft>
              <a:buSzPts val="1400"/>
              <a:buChar char="•"/>
              <a:defRPr sz="1400"/>
            </a:lvl5pPr>
            <a:lvl6pPr indent="-317500" lvl="5" marL="2743200" algn="l">
              <a:spcBef>
                <a:spcPts val="600"/>
              </a:spcBef>
              <a:spcAft>
                <a:spcPts val="0"/>
              </a:spcAft>
              <a:buSzPts val="1400"/>
              <a:buChar char="•"/>
              <a:defRPr sz="1400"/>
            </a:lvl6pPr>
            <a:lvl7pPr indent="-317500" lvl="6" marL="3200400" algn="l">
              <a:spcBef>
                <a:spcPts val="600"/>
              </a:spcBef>
              <a:spcAft>
                <a:spcPts val="0"/>
              </a:spcAft>
              <a:buSzPts val="1400"/>
              <a:buChar char="•"/>
              <a:defRPr sz="1400"/>
            </a:lvl7pPr>
            <a:lvl8pPr indent="-317500" lvl="7" marL="3657600" algn="l">
              <a:spcBef>
                <a:spcPts val="600"/>
              </a:spcBef>
              <a:spcAft>
                <a:spcPts val="0"/>
              </a:spcAft>
              <a:buSzPts val="1400"/>
              <a:buChar char="•"/>
              <a:defRPr sz="1400"/>
            </a:lvl8pPr>
            <a:lvl9pPr indent="-317500" lvl="8" marL="4114800" algn="l">
              <a:spcBef>
                <a:spcPts val="600"/>
              </a:spcBef>
              <a:spcAft>
                <a:spcPts val="600"/>
              </a:spcAft>
              <a:buSzPts val="1400"/>
              <a:buChar char="•"/>
              <a:defRPr sz="1400"/>
            </a:lvl9pPr>
          </a:lstStyle>
          <a:p/>
        </p:txBody>
      </p:sp>
      <p:sp>
        <p:nvSpPr>
          <p:cNvPr id="61" name="Google Shape;61;p9"/>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lstStyle>
            <a:lvl1pPr indent="-228600" lvl="0" marL="457200" algn="l">
              <a:spcBef>
                <a:spcPts val="320"/>
              </a:spcBef>
              <a:spcAft>
                <a:spcPts val="0"/>
              </a:spcAft>
              <a:buSzPts val="1600"/>
              <a:buNone/>
              <a:defRPr sz="16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2" name="Google Shape;62;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p:nvPr>
            <p:ph idx="2" type="pic"/>
          </p:nvPr>
        </p:nvSpPr>
        <p:spPr>
          <a:xfrm>
            <a:off x="7433733" y="-18288"/>
            <a:ext cx="3276599" cy="6903720"/>
          </a:xfrm>
          <a:prstGeom prst="rect">
            <a:avLst/>
          </a:prstGeom>
          <a:noFill/>
          <a:ln cap="flat" cmpd="sng" w="38100">
            <a:solidFill>
              <a:schemeClr val="lt2"/>
            </a:solidFill>
            <a:prstDash val="solid"/>
            <a:round/>
            <a:headEnd len="sm" w="sm" type="none"/>
            <a:tailEnd len="sm" w="sm" type="none"/>
          </a:ln>
        </p:spPr>
        <p:txBody>
          <a:bodyPr anchorCtr="0" anchor="t" bIns="45700" lIns="91425" spcFirstLastPara="1" rIns="91425" wrap="square" tIns="45700"/>
          <a:lstStyle>
            <a:lvl1pPr lvl="0" marR="0" rtl="0" algn="ctr">
              <a:spcBef>
                <a:spcPts val="32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1pPr>
            <a:lvl2pPr lvl="1"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2pPr>
            <a:lvl3pPr lvl="2"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3pPr>
            <a:lvl4pPr lvl="3"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4pPr>
            <a:lvl5pPr lvl="4"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5pPr>
            <a:lvl6pPr lvl="5"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6pPr>
            <a:lvl7pPr lvl="6"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7pPr>
            <a:lvl8pPr lvl="7" marR="0" rtl="0" algn="l">
              <a:spcBef>
                <a:spcPts val="600"/>
              </a:spcBef>
              <a:spcAft>
                <a:spcPts val="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8pPr>
            <a:lvl9pPr lvl="8" marR="0" rtl="0" algn="l">
              <a:spcBef>
                <a:spcPts val="600"/>
              </a:spcBef>
              <a:spcAft>
                <a:spcPts val="600"/>
              </a:spcAft>
              <a:buClr>
                <a:schemeClr val="dk1"/>
              </a:buClr>
              <a:buSzPts val="1600"/>
              <a:buFont typeface="Arial"/>
              <a:buNone/>
              <a:defRPr b="0" i="0" sz="1600" u="none" cap="small" strike="noStrike">
                <a:solidFill>
                  <a:schemeClr val="dk1"/>
                </a:solidFill>
                <a:latin typeface="Century Gothic"/>
                <a:ea typeface="Century Gothic"/>
                <a:cs typeface="Century Gothic"/>
                <a:sym typeface="Century Gothic"/>
              </a:defRPr>
            </a:lvl9pPr>
          </a:lstStyle>
          <a:p/>
        </p:txBody>
      </p:sp>
      <p:sp>
        <p:nvSpPr>
          <p:cNvPr id="68" name="Google Shape;68;p10"/>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lstStyle>
            <a:lvl1pPr indent="-228600" lvl="0" marL="457200" algn="l">
              <a:spcBef>
                <a:spcPts val="360"/>
              </a:spcBef>
              <a:spcAft>
                <a:spcPts val="0"/>
              </a:spcAft>
              <a:buSzPts val="1800"/>
              <a:buNone/>
              <a:defRPr sz="18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9" name="Google Shape;69;p10"/>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BBBBBB"/>
            </a:gs>
          </a:gsLst>
          <a:lin ang="5400000"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lstStyle>
            <a:lvl1pPr indent="-355600" lvl="0" marL="457200" marR="0" rtl="0" algn="l">
              <a:spcBef>
                <a:spcPts val="400"/>
              </a:spcBef>
              <a:spcAft>
                <a:spcPts val="0"/>
              </a:spcAft>
              <a:buClr>
                <a:schemeClr val="dk1"/>
              </a:buClr>
              <a:buSzPts val="2000"/>
              <a:buFont typeface="Arial"/>
              <a:buChar char="•"/>
              <a:defRPr b="0" i="0" sz="2000" u="none" cap="small" strike="noStrike">
                <a:solidFill>
                  <a:schemeClr val="dk1"/>
                </a:solidFill>
                <a:latin typeface="Century Gothic"/>
                <a:ea typeface="Century Gothic"/>
                <a:cs typeface="Century Gothic"/>
                <a:sym typeface="Century Gothic"/>
              </a:defRPr>
            </a:lvl1pPr>
            <a:lvl2pPr indent="-342900" lvl="1" marL="914400" marR="0" rtl="0" algn="l">
              <a:spcBef>
                <a:spcPts val="600"/>
              </a:spcBef>
              <a:spcAft>
                <a:spcPts val="0"/>
              </a:spcAft>
              <a:buClr>
                <a:schemeClr val="dk1"/>
              </a:buClr>
              <a:buSzPts val="1800"/>
              <a:buFont typeface="Arial"/>
              <a:buChar char="•"/>
              <a:defRPr b="0" i="0" sz="1800" u="none" cap="small" strike="noStrike">
                <a:solidFill>
                  <a:schemeClr val="dk1"/>
                </a:solidFill>
                <a:latin typeface="Century Gothic"/>
                <a:ea typeface="Century Gothic"/>
                <a:cs typeface="Century Gothic"/>
                <a:sym typeface="Century Gothic"/>
              </a:defRPr>
            </a:lvl2pPr>
            <a:lvl3pPr indent="-330200" lvl="2" marL="1371600" marR="0" rtl="0" algn="l">
              <a:spcBef>
                <a:spcPts val="600"/>
              </a:spcBef>
              <a:spcAft>
                <a:spcPts val="0"/>
              </a:spcAft>
              <a:buClr>
                <a:schemeClr val="dk1"/>
              </a:buClr>
              <a:buSzPts val="1600"/>
              <a:buFont typeface="Arial"/>
              <a:buChar char="•"/>
              <a:defRPr b="0" i="0" sz="1600" u="none" cap="small" strike="noStrike">
                <a:solidFill>
                  <a:schemeClr val="dk1"/>
                </a:solidFill>
                <a:latin typeface="Century Gothic"/>
                <a:ea typeface="Century Gothic"/>
                <a:cs typeface="Century Gothic"/>
                <a:sym typeface="Century Gothic"/>
              </a:defRPr>
            </a:lvl3pPr>
            <a:lvl4pPr indent="-317500" lvl="3" marL="1828800" marR="0" rtl="0" algn="l">
              <a:spcBef>
                <a:spcPts val="600"/>
              </a:spcBef>
              <a:spcAft>
                <a:spcPts val="0"/>
              </a:spcAft>
              <a:buClr>
                <a:schemeClr val="dk1"/>
              </a:buClr>
              <a:buSzPts val="1400"/>
              <a:buFont typeface="Arial"/>
              <a:buChar char="•"/>
              <a:defRPr b="0" i="0" sz="1400" u="none" cap="small" strike="noStrike">
                <a:solidFill>
                  <a:schemeClr val="dk1"/>
                </a:solidFill>
                <a:latin typeface="Century Gothic"/>
                <a:ea typeface="Century Gothic"/>
                <a:cs typeface="Century Gothic"/>
                <a:sym typeface="Century Gothic"/>
              </a:defRPr>
            </a:lvl4pPr>
            <a:lvl5pPr indent="-317500" lvl="4" marL="2286000" marR="0" rtl="0" algn="l">
              <a:spcBef>
                <a:spcPts val="600"/>
              </a:spcBef>
              <a:spcAft>
                <a:spcPts val="0"/>
              </a:spcAft>
              <a:buClr>
                <a:schemeClr val="dk1"/>
              </a:buClr>
              <a:buSzPts val="1400"/>
              <a:buFont typeface="Arial"/>
              <a:buChar char="•"/>
              <a:defRPr b="0" i="0" sz="1400" u="none" cap="small" strike="noStrike">
                <a:solidFill>
                  <a:schemeClr val="dk1"/>
                </a:solidFill>
                <a:latin typeface="Century Gothic"/>
                <a:ea typeface="Century Gothic"/>
                <a:cs typeface="Century Gothic"/>
                <a:sym typeface="Century Gothic"/>
              </a:defRPr>
            </a:lvl5pPr>
            <a:lvl6pPr indent="-304800" lvl="5" marL="2743200" marR="0" rtl="0" algn="l">
              <a:spcBef>
                <a:spcPts val="600"/>
              </a:spcBef>
              <a:spcAft>
                <a:spcPts val="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6pPr>
            <a:lvl7pPr indent="-304800" lvl="6" marL="3200400" marR="0" rtl="0" algn="l">
              <a:spcBef>
                <a:spcPts val="600"/>
              </a:spcBef>
              <a:spcAft>
                <a:spcPts val="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7pPr>
            <a:lvl8pPr indent="-304800" lvl="7" marL="3657600" marR="0" rtl="0" algn="l">
              <a:spcBef>
                <a:spcPts val="600"/>
              </a:spcBef>
              <a:spcAft>
                <a:spcPts val="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9pPr>
          </a:lstStyle>
          <a:p/>
        </p:txBody>
      </p:sp>
      <p:sp>
        <p:nvSpPr>
          <p:cNvPr id="12" name="Google Shape;12;p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9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9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chemeClr val="dk1"/>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chemeClr val="dk1"/>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chemeClr val="dk1"/>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chemeClr val="dk1"/>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chemeClr val="dk1"/>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chemeClr val="dk1"/>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chemeClr val="dk1"/>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chemeClr val="dk1"/>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chemeClr val="dk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41.png"/><Relationship Id="rId5" Type="http://schemas.openxmlformats.org/officeDocument/2006/relationships/image" Target="../media/image13.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46.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bucks.blogs.nytimes.com/2013/02/18/used-car-prices-vary-by-market-analysis-finds/" TargetMode="External"/><Relationship Id="rId4" Type="http://schemas.openxmlformats.org/officeDocument/2006/relationships/hyperlink" Target="https://www.cargurus.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45.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9"/>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4800"/>
              <a:buFont typeface="Century Gothic"/>
              <a:buNone/>
            </a:pPr>
            <a:r>
              <a:rPr lang="en-US"/>
              <a:t>PREDICTING USED CAR SALES</a:t>
            </a:r>
            <a:endParaRPr/>
          </a:p>
        </p:txBody>
      </p:sp>
      <p:sp>
        <p:nvSpPr>
          <p:cNvPr id="133" name="Google Shape;133;p19"/>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100"/>
              <a:buNone/>
            </a:pPr>
            <a:r>
              <a:rPr lang="en-US"/>
              <a:t>Team: Used cars analyzers</a:t>
            </a:r>
            <a:endParaRPr/>
          </a:p>
          <a:p>
            <a:pPr indent="0" lvl="0" marL="0" rtl="0" algn="ctr">
              <a:spcBef>
                <a:spcPts val="1020"/>
              </a:spcBef>
              <a:spcAft>
                <a:spcPts val="0"/>
              </a:spcAft>
              <a:buSzPts val="2100"/>
              <a:buNone/>
            </a:pPr>
            <a:r>
              <a:t/>
            </a:r>
            <a:endParaRPr/>
          </a:p>
          <a:p>
            <a:pPr indent="0" lvl="0" marL="0" rtl="0" algn="ctr">
              <a:spcBef>
                <a:spcPts val="1020"/>
              </a:spcBef>
              <a:spcAft>
                <a:spcPts val="0"/>
              </a:spcAft>
              <a:buSzPts val="2100"/>
              <a:buNone/>
            </a:pPr>
            <a:r>
              <a:t/>
            </a:r>
            <a:endParaRPr/>
          </a:p>
          <a:p>
            <a:pPr indent="0" lvl="0" marL="0" rtl="0" algn="ctr">
              <a:spcBef>
                <a:spcPts val="840"/>
              </a:spcBef>
              <a:spcAft>
                <a:spcPts val="0"/>
              </a:spcAft>
              <a:buSzPts val="1200"/>
              <a:buNone/>
            </a:pPr>
            <a:r>
              <a:rPr lang="en-US" sz="1200"/>
              <a:t>December</a:t>
            </a:r>
            <a:r>
              <a:rPr lang="en-US" sz="1200"/>
              <a:t> 15, 2018</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1143000" y="118975"/>
            <a:ext cx="9906000" cy="1005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CORRELATION MATRIX</a:t>
            </a:r>
            <a:endParaRPr/>
          </a:p>
        </p:txBody>
      </p:sp>
      <p:pic>
        <p:nvPicPr>
          <p:cNvPr id="214" name="Google Shape;214;p28"/>
          <p:cNvPicPr preferRelativeResize="0"/>
          <p:nvPr/>
        </p:nvPicPr>
        <p:blipFill>
          <a:blip r:embed="rId3">
            <a:alphaModFix/>
          </a:blip>
          <a:stretch>
            <a:fillRect/>
          </a:stretch>
        </p:blipFill>
        <p:spPr>
          <a:xfrm>
            <a:off x="1136750" y="1426528"/>
            <a:ext cx="5943598" cy="5127645"/>
          </a:xfrm>
          <a:prstGeom prst="rect">
            <a:avLst/>
          </a:prstGeom>
          <a:noFill/>
          <a:ln>
            <a:noFill/>
          </a:ln>
        </p:spPr>
      </p:pic>
      <p:sp>
        <p:nvSpPr>
          <p:cNvPr id="215" name="Google Shape;215;p28"/>
          <p:cNvSpPr txBox="1"/>
          <p:nvPr/>
        </p:nvSpPr>
        <p:spPr>
          <a:xfrm>
            <a:off x="1141412" y="872067"/>
            <a:ext cx="2438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entury Gothic"/>
                <a:ea typeface="Century Gothic"/>
                <a:cs typeface="Century Gothic"/>
                <a:sym typeface="Century Gothic"/>
              </a:rPr>
              <a:t>Chevrolet</a:t>
            </a:r>
            <a:r>
              <a:rPr i="1" lang="en-US" sz="1800">
                <a:solidFill>
                  <a:schemeClr val="dk1"/>
                </a:solidFill>
                <a:latin typeface="Century Gothic"/>
                <a:ea typeface="Century Gothic"/>
                <a:cs typeface="Century Gothic"/>
                <a:sym typeface="Century Gothic"/>
              </a:rPr>
              <a:t> dataset</a:t>
            </a:r>
            <a:endParaRPr i="1" sz="1800">
              <a:solidFill>
                <a:schemeClr val="dk1"/>
              </a:solidFill>
              <a:latin typeface="Century Gothic"/>
              <a:ea typeface="Century Gothic"/>
              <a:cs typeface="Century Gothic"/>
              <a:sym typeface="Century Gothic"/>
            </a:endParaRPr>
          </a:p>
        </p:txBody>
      </p:sp>
      <p:sp>
        <p:nvSpPr>
          <p:cNvPr id="216" name="Google Shape;216;p28"/>
          <p:cNvSpPr txBox="1"/>
          <p:nvPr/>
        </p:nvSpPr>
        <p:spPr>
          <a:xfrm>
            <a:off x="7687734" y="2539999"/>
            <a:ext cx="4098000" cy="286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Similar results as Honda</a:t>
            </a:r>
            <a:endParaRPr sz="1800">
              <a:solidFill>
                <a:schemeClr val="dk1"/>
              </a:solidFill>
              <a:latin typeface="Century Gothic"/>
              <a:ea typeface="Century Gothic"/>
              <a:cs typeface="Century Gothic"/>
              <a:sym typeface="Century Gothic"/>
            </a:endParaRPr>
          </a:p>
          <a:p>
            <a:pPr indent="-342900" lvl="0" marL="457200" marR="0" rtl="0" algn="l">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Year of vehicle correlated with price.</a:t>
            </a:r>
            <a:endParaRPr sz="1800">
              <a:solidFill>
                <a:schemeClr val="dk1"/>
              </a:solidFill>
              <a:latin typeface="Century Gothic"/>
              <a:ea typeface="Century Gothic"/>
              <a:cs typeface="Century Gothic"/>
              <a:sym typeface="Century Gothic"/>
            </a:endParaRPr>
          </a:p>
          <a:p>
            <a:pPr indent="-342900" lvl="0" marL="457200" marR="0" rtl="0" algn="l">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Vehicle type</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Other car features correlated to price include: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Engine size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Cylinders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29"/>
          <p:cNvPicPr preferRelativeResize="0"/>
          <p:nvPr/>
        </p:nvPicPr>
        <p:blipFill rotWithShape="1">
          <a:blip r:embed="rId3">
            <a:alphaModFix/>
          </a:blip>
          <a:srcRect b="0" l="0" r="0" t="0"/>
          <a:stretch/>
        </p:blipFill>
        <p:spPr>
          <a:xfrm>
            <a:off x="6469905" y="4017512"/>
            <a:ext cx="3347617" cy="2286000"/>
          </a:xfrm>
          <a:prstGeom prst="rect">
            <a:avLst/>
          </a:prstGeom>
          <a:noFill/>
          <a:ln>
            <a:noFill/>
          </a:ln>
        </p:spPr>
      </p:pic>
      <p:pic>
        <p:nvPicPr>
          <p:cNvPr id="223" name="Google Shape;223;p29"/>
          <p:cNvPicPr preferRelativeResize="0"/>
          <p:nvPr/>
        </p:nvPicPr>
        <p:blipFill rotWithShape="1">
          <a:blip r:embed="rId4">
            <a:alphaModFix/>
          </a:blip>
          <a:srcRect b="0" l="0" r="0" t="0"/>
          <a:stretch/>
        </p:blipFill>
        <p:spPr>
          <a:xfrm>
            <a:off x="1361604" y="4017512"/>
            <a:ext cx="3393777" cy="2286000"/>
          </a:xfrm>
          <a:prstGeom prst="rect">
            <a:avLst/>
          </a:prstGeom>
          <a:noFill/>
          <a:ln>
            <a:noFill/>
          </a:ln>
        </p:spPr>
      </p:pic>
      <p:pic>
        <p:nvPicPr>
          <p:cNvPr id="224" name="Google Shape;224;p29"/>
          <p:cNvPicPr preferRelativeResize="0"/>
          <p:nvPr/>
        </p:nvPicPr>
        <p:blipFill rotWithShape="1">
          <a:blip r:embed="rId5">
            <a:alphaModFix/>
          </a:blip>
          <a:srcRect b="0" l="0" r="0" t="0"/>
          <a:stretch/>
        </p:blipFill>
        <p:spPr>
          <a:xfrm>
            <a:off x="6469905" y="1278446"/>
            <a:ext cx="3393774" cy="2286000"/>
          </a:xfrm>
          <a:prstGeom prst="rect">
            <a:avLst/>
          </a:prstGeom>
          <a:noFill/>
          <a:ln>
            <a:noFill/>
          </a:ln>
        </p:spPr>
      </p:pic>
      <p:pic>
        <p:nvPicPr>
          <p:cNvPr id="225" name="Google Shape;225;p29"/>
          <p:cNvPicPr preferRelativeResize="0"/>
          <p:nvPr/>
        </p:nvPicPr>
        <p:blipFill rotWithShape="1">
          <a:blip r:embed="rId6">
            <a:alphaModFix/>
          </a:blip>
          <a:srcRect b="0" l="0" r="0" t="0"/>
          <a:stretch/>
        </p:blipFill>
        <p:spPr>
          <a:xfrm>
            <a:off x="1407763" y="1484567"/>
            <a:ext cx="3347618" cy="2286000"/>
          </a:xfrm>
          <a:prstGeom prst="rect">
            <a:avLst/>
          </a:prstGeom>
          <a:noFill/>
          <a:ln>
            <a:noFill/>
          </a:ln>
        </p:spPr>
      </p:pic>
      <p:sp>
        <p:nvSpPr>
          <p:cNvPr id="226" name="Google Shape;226;p29"/>
          <p:cNvSpPr txBox="1"/>
          <p:nvPr>
            <p:ph type="title"/>
          </p:nvPr>
        </p:nvSpPr>
        <p:spPr>
          <a:xfrm>
            <a:off x="870480" y="206121"/>
            <a:ext cx="9905998" cy="8253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INITIAL MODEL COMPARISON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30"/>
          <p:cNvPicPr preferRelativeResize="0"/>
          <p:nvPr/>
        </p:nvPicPr>
        <p:blipFill rotWithShape="1">
          <a:blip r:embed="rId3">
            <a:alphaModFix/>
          </a:blip>
          <a:srcRect b="0" l="0" r="0" t="0"/>
          <a:stretch/>
        </p:blipFill>
        <p:spPr>
          <a:xfrm>
            <a:off x="5960220" y="4002112"/>
            <a:ext cx="3557015" cy="2514600"/>
          </a:xfrm>
          <a:prstGeom prst="rect">
            <a:avLst/>
          </a:prstGeom>
          <a:noFill/>
          <a:ln>
            <a:noFill/>
          </a:ln>
        </p:spPr>
      </p:pic>
      <p:pic>
        <p:nvPicPr>
          <p:cNvPr id="233" name="Google Shape;233;p30"/>
          <p:cNvPicPr preferRelativeResize="0"/>
          <p:nvPr/>
        </p:nvPicPr>
        <p:blipFill rotWithShape="1">
          <a:blip r:embed="rId4">
            <a:alphaModFix/>
          </a:blip>
          <a:srcRect b="0" l="0" r="0" t="0"/>
          <a:stretch/>
        </p:blipFill>
        <p:spPr>
          <a:xfrm>
            <a:off x="899746" y="4002112"/>
            <a:ext cx="3511296" cy="2514600"/>
          </a:xfrm>
          <a:prstGeom prst="rect">
            <a:avLst/>
          </a:prstGeom>
          <a:noFill/>
          <a:ln>
            <a:noFill/>
          </a:ln>
        </p:spPr>
      </p:pic>
      <p:pic>
        <p:nvPicPr>
          <p:cNvPr id="234" name="Google Shape;234;p30"/>
          <p:cNvPicPr preferRelativeResize="0"/>
          <p:nvPr/>
        </p:nvPicPr>
        <p:blipFill rotWithShape="1">
          <a:blip r:embed="rId5">
            <a:alphaModFix/>
          </a:blip>
          <a:srcRect b="0" l="0" r="0" t="0"/>
          <a:stretch/>
        </p:blipFill>
        <p:spPr>
          <a:xfrm>
            <a:off x="5960220" y="1425966"/>
            <a:ext cx="3538728" cy="2514600"/>
          </a:xfrm>
          <a:prstGeom prst="rect">
            <a:avLst/>
          </a:prstGeom>
          <a:noFill/>
          <a:ln>
            <a:noFill/>
          </a:ln>
        </p:spPr>
      </p:pic>
      <p:pic>
        <p:nvPicPr>
          <p:cNvPr id="235" name="Google Shape;235;p30"/>
          <p:cNvPicPr preferRelativeResize="0"/>
          <p:nvPr/>
        </p:nvPicPr>
        <p:blipFill rotWithShape="1">
          <a:blip r:embed="rId6">
            <a:alphaModFix/>
          </a:blip>
          <a:srcRect b="0" l="0" r="0" t="0"/>
          <a:stretch/>
        </p:blipFill>
        <p:spPr>
          <a:xfrm>
            <a:off x="899746" y="1425966"/>
            <a:ext cx="3511296" cy="2514600"/>
          </a:xfrm>
          <a:prstGeom prst="rect">
            <a:avLst/>
          </a:prstGeom>
          <a:noFill/>
          <a:ln>
            <a:noFill/>
          </a:ln>
        </p:spPr>
      </p:pic>
      <p:sp>
        <p:nvSpPr>
          <p:cNvPr id="236" name="Google Shape;236;p30"/>
          <p:cNvSpPr txBox="1"/>
          <p:nvPr>
            <p:ph type="title"/>
          </p:nvPr>
        </p:nvSpPr>
        <p:spPr>
          <a:xfrm>
            <a:off x="870480" y="206121"/>
            <a:ext cx="9905998" cy="8253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FEATURE SELECTION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1143000" y="409125"/>
            <a:ext cx="9906000"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FEATURE SELECTION</a:t>
            </a:r>
            <a:endParaRPr/>
          </a:p>
        </p:txBody>
      </p:sp>
      <p:pic>
        <p:nvPicPr>
          <p:cNvPr id="243" name="Google Shape;243;p31"/>
          <p:cNvPicPr preferRelativeResize="0"/>
          <p:nvPr/>
        </p:nvPicPr>
        <p:blipFill>
          <a:blip r:embed="rId3">
            <a:alphaModFix/>
          </a:blip>
          <a:stretch>
            <a:fillRect/>
          </a:stretch>
        </p:blipFill>
        <p:spPr>
          <a:xfrm>
            <a:off x="152400" y="1726475"/>
            <a:ext cx="11438201" cy="4979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HYPERPARAMETER TUNING</a:t>
            </a:r>
            <a:endParaRPr/>
          </a:p>
        </p:txBody>
      </p:sp>
      <p:pic>
        <p:nvPicPr>
          <p:cNvPr id="250" name="Google Shape;250;p32"/>
          <p:cNvPicPr preferRelativeResize="0"/>
          <p:nvPr/>
        </p:nvPicPr>
        <p:blipFill rotWithShape="1">
          <a:blip r:embed="rId3">
            <a:alphaModFix/>
          </a:blip>
          <a:srcRect b="0" l="0" r="0" t="0"/>
          <a:stretch/>
        </p:blipFill>
        <p:spPr>
          <a:xfrm>
            <a:off x="615461" y="2901456"/>
            <a:ext cx="3585629" cy="2560320"/>
          </a:xfrm>
          <a:prstGeom prst="rect">
            <a:avLst/>
          </a:prstGeom>
          <a:noFill/>
          <a:ln>
            <a:noFill/>
          </a:ln>
        </p:spPr>
      </p:pic>
      <p:pic>
        <p:nvPicPr>
          <p:cNvPr id="251" name="Google Shape;251;p32"/>
          <p:cNvPicPr preferRelativeResize="0"/>
          <p:nvPr/>
        </p:nvPicPr>
        <p:blipFill rotWithShape="1">
          <a:blip r:embed="rId4">
            <a:alphaModFix/>
          </a:blip>
          <a:srcRect b="0" l="0" r="0" t="0"/>
          <a:stretch/>
        </p:blipFill>
        <p:spPr>
          <a:xfrm>
            <a:off x="4290647" y="2901462"/>
            <a:ext cx="3585633" cy="2560320"/>
          </a:xfrm>
          <a:prstGeom prst="rect">
            <a:avLst/>
          </a:prstGeom>
          <a:noFill/>
          <a:ln>
            <a:noFill/>
          </a:ln>
        </p:spPr>
      </p:pic>
      <p:pic>
        <p:nvPicPr>
          <p:cNvPr id="252" name="Google Shape;252;p32"/>
          <p:cNvPicPr preferRelativeResize="0"/>
          <p:nvPr/>
        </p:nvPicPr>
        <p:blipFill rotWithShape="1">
          <a:blip r:embed="rId5">
            <a:alphaModFix/>
          </a:blip>
          <a:srcRect b="0" l="0" r="0" t="0"/>
          <a:stretch/>
        </p:blipFill>
        <p:spPr>
          <a:xfrm>
            <a:off x="8194430" y="2901456"/>
            <a:ext cx="3627120" cy="2560320"/>
          </a:xfrm>
          <a:prstGeom prst="rect">
            <a:avLst/>
          </a:prstGeom>
          <a:noFill/>
          <a:ln>
            <a:noFill/>
          </a:ln>
        </p:spPr>
      </p:pic>
      <p:sp>
        <p:nvSpPr>
          <p:cNvPr id="253" name="Google Shape;253;p32"/>
          <p:cNvSpPr/>
          <p:nvPr/>
        </p:nvSpPr>
        <p:spPr>
          <a:xfrm>
            <a:off x="0" y="0"/>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3"/>
          <p:cNvPicPr preferRelativeResize="0"/>
          <p:nvPr/>
        </p:nvPicPr>
        <p:blipFill rotWithShape="1">
          <a:blip r:embed="rId3">
            <a:alphaModFix/>
          </a:blip>
          <a:srcRect b="0" l="0" r="0" t="0"/>
          <a:stretch/>
        </p:blipFill>
        <p:spPr>
          <a:xfrm>
            <a:off x="6096000" y="3958300"/>
            <a:ext cx="4020035" cy="2743200"/>
          </a:xfrm>
          <a:prstGeom prst="rect">
            <a:avLst/>
          </a:prstGeom>
          <a:noFill/>
          <a:ln>
            <a:noFill/>
          </a:ln>
        </p:spPr>
      </p:pic>
      <p:pic>
        <p:nvPicPr>
          <p:cNvPr id="260" name="Google Shape;260;p33"/>
          <p:cNvPicPr preferRelativeResize="0"/>
          <p:nvPr/>
        </p:nvPicPr>
        <p:blipFill rotWithShape="1">
          <a:blip r:embed="rId4">
            <a:alphaModFix/>
          </a:blip>
          <a:srcRect b="0" l="0" r="0" t="0"/>
          <a:stretch/>
        </p:blipFill>
        <p:spPr>
          <a:xfrm>
            <a:off x="813187" y="3958300"/>
            <a:ext cx="4199589" cy="2743200"/>
          </a:xfrm>
          <a:prstGeom prst="rect">
            <a:avLst/>
          </a:prstGeom>
          <a:noFill/>
          <a:ln>
            <a:noFill/>
          </a:ln>
        </p:spPr>
      </p:pic>
      <p:pic>
        <p:nvPicPr>
          <p:cNvPr id="261" name="Google Shape;261;p33"/>
          <p:cNvPicPr preferRelativeResize="0"/>
          <p:nvPr/>
        </p:nvPicPr>
        <p:blipFill rotWithShape="1">
          <a:blip r:embed="rId5">
            <a:alphaModFix/>
          </a:blip>
          <a:srcRect b="0" l="0" r="0" t="0"/>
          <a:stretch/>
        </p:blipFill>
        <p:spPr>
          <a:xfrm>
            <a:off x="6058555" y="1215100"/>
            <a:ext cx="4159689" cy="2743200"/>
          </a:xfrm>
          <a:prstGeom prst="rect">
            <a:avLst/>
          </a:prstGeom>
          <a:noFill/>
          <a:ln>
            <a:noFill/>
          </a:ln>
        </p:spPr>
      </p:pic>
      <p:pic>
        <p:nvPicPr>
          <p:cNvPr id="262" name="Google Shape;262;p33"/>
          <p:cNvPicPr preferRelativeResize="0"/>
          <p:nvPr/>
        </p:nvPicPr>
        <p:blipFill rotWithShape="1">
          <a:blip r:embed="rId6">
            <a:alphaModFix/>
          </a:blip>
          <a:srcRect b="0" l="0" r="0" t="0"/>
          <a:stretch/>
        </p:blipFill>
        <p:spPr>
          <a:xfrm>
            <a:off x="902965" y="1215100"/>
            <a:ext cx="4020035" cy="2743200"/>
          </a:xfrm>
          <a:prstGeom prst="rect">
            <a:avLst/>
          </a:prstGeom>
          <a:noFill/>
          <a:ln>
            <a:noFill/>
          </a:ln>
        </p:spPr>
      </p:pic>
      <p:sp>
        <p:nvSpPr>
          <p:cNvPr id="263" name="Google Shape;263;p33"/>
          <p:cNvSpPr txBox="1"/>
          <p:nvPr>
            <p:ph type="title"/>
          </p:nvPr>
        </p:nvSpPr>
        <p:spPr>
          <a:xfrm>
            <a:off x="870480" y="206121"/>
            <a:ext cx="9905998" cy="8253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FINAL MODELS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1142988" y="276125"/>
            <a:ext cx="9906000"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MODEL VALIDATION WITH USED CHEVROLETS</a:t>
            </a:r>
            <a:endParaRPr/>
          </a:p>
        </p:txBody>
      </p:sp>
      <p:pic>
        <p:nvPicPr>
          <p:cNvPr id="269" name="Google Shape;269;p34"/>
          <p:cNvPicPr preferRelativeResize="0"/>
          <p:nvPr/>
        </p:nvPicPr>
        <p:blipFill>
          <a:blip r:embed="rId3">
            <a:alphaModFix/>
          </a:blip>
          <a:stretch>
            <a:fillRect/>
          </a:stretch>
        </p:blipFill>
        <p:spPr>
          <a:xfrm>
            <a:off x="862825" y="1956575"/>
            <a:ext cx="3486850" cy="2107425"/>
          </a:xfrm>
          <a:prstGeom prst="rect">
            <a:avLst/>
          </a:prstGeom>
          <a:noFill/>
          <a:ln>
            <a:noFill/>
          </a:ln>
        </p:spPr>
      </p:pic>
      <p:pic>
        <p:nvPicPr>
          <p:cNvPr id="270" name="Google Shape;270;p34"/>
          <p:cNvPicPr preferRelativeResize="0"/>
          <p:nvPr/>
        </p:nvPicPr>
        <p:blipFill>
          <a:blip r:embed="rId4">
            <a:alphaModFix/>
          </a:blip>
          <a:stretch>
            <a:fillRect/>
          </a:stretch>
        </p:blipFill>
        <p:spPr>
          <a:xfrm>
            <a:off x="6644250" y="1901811"/>
            <a:ext cx="3579350" cy="2216940"/>
          </a:xfrm>
          <a:prstGeom prst="rect">
            <a:avLst/>
          </a:prstGeom>
          <a:noFill/>
          <a:ln>
            <a:noFill/>
          </a:ln>
        </p:spPr>
      </p:pic>
      <p:pic>
        <p:nvPicPr>
          <p:cNvPr id="271" name="Google Shape;271;p34"/>
          <p:cNvPicPr preferRelativeResize="0"/>
          <p:nvPr/>
        </p:nvPicPr>
        <p:blipFill>
          <a:blip r:embed="rId5">
            <a:alphaModFix/>
          </a:blip>
          <a:stretch>
            <a:fillRect/>
          </a:stretch>
        </p:blipFill>
        <p:spPr>
          <a:xfrm>
            <a:off x="1030500" y="4488975"/>
            <a:ext cx="3151495" cy="1904750"/>
          </a:xfrm>
          <a:prstGeom prst="rect">
            <a:avLst/>
          </a:prstGeom>
          <a:noFill/>
          <a:ln>
            <a:noFill/>
          </a:ln>
        </p:spPr>
      </p:pic>
      <p:pic>
        <p:nvPicPr>
          <p:cNvPr id="272" name="Google Shape;272;p34"/>
          <p:cNvPicPr preferRelativeResize="0"/>
          <p:nvPr/>
        </p:nvPicPr>
        <p:blipFill>
          <a:blip r:embed="rId6">
            <a:alphaModFix/>
          </a:blip>
          <a:stretch>
            <a:fillRect/>
          </a:stretch>
        </p:blipFill>
        <p:spPr>
          <a:xfrm>
            <a:off x="6732651" y="4387637"/>
            <a:ext cx="3402542" cy="2107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35"/>
          <p:cNvPicPr preferRelativeResize="0"/>
          <p:nvPr/>
        </p:nvPicPr>
        <p:blipFill rotWithShape="1">
          <a:blip r:embed="rId3">
            <a:alphaModFix/>
          </a:blip>
          <a:srcRect b="13677" l="29082" r="12784" t="24054"/>
          <a:stretch/>
        </p:blipFill>
        <p:spPr>
          <a:xfrm>
            <a:off x="1442301" y="717936"/>
            <a:ext cx="9671901" cy="58274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36"/>
          <p:cNvPicPr preferRelativeResize="0"/>
          <p:nvPr/>
        </p:nvPicPr>
        <p:blipFill rotWithShape="1">
          <a:blip r:embed="rId3">
            <a:alphaModFix/>
          </a:blip>
          <a:srcRect b="12576" l="16167" r="11390" t="24742"/>
          <a:stretch/>
        </p:blipFill>
        <p:spPr>
          <a:xfrm>
            <a:off x="434471" y="1673256"/>
            <a:ext cx="10652728" cy="5184744"/>
          </a:xfrm>
          <a:prstGeom prst="rect">
            <a:avLst/>
          </a:prstGeom>
          <a:noFill/>
          <a:ln>
            <a:noFill/>
          </a:ln>
        </p:spPr>
      </p:pic>
      <p:sp>
        <p:nvSpPr>
          <p:cNvPr id="283" name="Google Shape;283;p36"/>
          <p:cNvSpPr/>
          <p:nvPr/>
        </p:nvSpPr>
        <p:spPr>
          <a:xfrm>
            <a:off x="434471" y="473479"/>
            <a:ext cx="1065272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cap="none">
                <a:solidFill>
                  <a:schemeClr val="dk1"/>
                </a:solidFill>
                <a:latin typeface="Century Gothic"/>
                <a:ea typeface="Century Gothic"/>
                <a:cs typeface="Century Gothic"/>
                <a:sym typeface="Century Gothic"/>
              </a:rPr>
              <a:t>Honda - Price – Engine Size – Miles - Region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37"/>
          <p:cNvPicPr preferRelativeResize="0"/>
          <p:nvPr/>
        </p:nvPicPr>
        <p:blipFill rotWithShape="1">
          <a:blip r:embed="rId3">
            <a:alphaModFix/>
          </a:blip>
          <a:srcRect b="17112" l="12667" r="12009" t="24653"/>
          <a:stretch/>
        </p:blipFill>
        <p:spPr>
          <a:xfrm>
            <a:off x="873157" y="1662298"/>
            <a:ext cx="10445685" cy="4542626"/>
          </a:xfrm>
          <a:prstGeom prst="rect">
            <a:avLst/>
          </a:prstGeom>
          <a:noFill/>
          <a:ln>
            <a:noFill/>
          </a:ln>
        </p:spPr>
      </p:pic>
      <p:sp>
        <p:nvSpPr>
          <p:cNvPr id="289" name="Google Shape;289;p37"/>
          <p:cNvSpPr/>
          <p:nvPr/>
        </p:nvSpPr>
        <p:spPr>
          <a:xfrm>
            <a:off x="434471" y="473479"/>
            <a:ext cx="10652727"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cap="none">
                <a:solidFill>
                  <a:schemeClr val="dk1"/>
                </a:solidFill>
                <a:latin typeface="Century Gothic"/>
                <a:ea typeface="Century Gothic"/>
                <a:cs typeface="Century Gothic"/>
                <a:sym typeface="Century Gothic"/>
              </a:rPr>
              <a:t>Honda</a:t>
            </a:r>
            <a:r>
              <a:rPr b="0" lang="en-US" sz="4000" cap="none">
                <a:solidFill>
                  <a:schemeClr val="dk1"/>
                </a:solidFill>
                <a:latin typeface="Century Gothic"/>
                <a:ea typeface="Century Gothic"/>
                <a:cs typeface="Century Gothic"/>
                <a:sym typeface="Century Gothic"/>
              </a:rPr>
              <a:t> - Price – Engine Size – Miles - Region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1141413" y="687113"/>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HYPOTHESIS</a:t>
            </a:r>
            <a:br>
              <a:rPr lang="en-US"/>
            </a:br>
            <a:br>
              <a:rPr lang="en-US"/>
            </a:br>
            <a:endParaRPr/>
          </a:p>
        </p:txBody>
      </p:sp>
      <p:sp>
        <p:nvSpPr>
          <p:cNvPr id="139" name="Google Shape;139;p20"/>
          <p:cNvSpPr txBox="1"/>
          <p:nvPr/>
        </p:nvSpPr>
        <p:spPr>
          <a:xfrm>
            <a:off x="1141413" y="1639613"/>
            <a:ext cx="8113986" cy="1286186"/>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en-US" sz="2800">
                <a:solidFill>
                  <a:schemeClr val="dk1"/>
                </a:solidFill>
                <a:latin typeface="Century Gothic"/>
                <a:ea typeface="Century Gothic"/>
                <a:cs typeface="Century Gothic"/>
                <a:sym typeface="Century Gothic"/>
              </a:rPr>
              <a:t>In addition to vehicle attributes such as year, make, model, and mileage, a used vehicle’s listing price is impacted by local market conditions such as geographic locality and local economic wealth.</a:t>
            </a:r>
            <a:endParaRPr sz="2800">
              <a:solidFill>
                <a:schemeClr val="dk1"/>
              </a:solidFill>
              <a:latin typeface="Century Gothic"/>
              <a:ea typeface="Century Gothic"/>
              <a:cs typeface="Century Gothic"/>
              <a:sym typeface="Century Gothic"/>
            </a:endParaRPr>
          </a:p>
          <a:p>
            <a:pPr indent="0" lvl="0" marL="0" marR="0" rtl="0" algn="l">
              <a:lnSpc>
                <a:spcPct val="150000"/>
              </a:lnSpc>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40" name="Google Shape;140;p20"/>
          <p:cNvSpPr txBox="1"/>
          <p:nvPr/>
        </p:nvSpPr>
        <p:spPr>
          <a:xfrm>
            <a:off x="5926667" y="5544402"/>
            <a:ext cx="6030300" cy="138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u="none" cap="none" strike="noStrike">
                <a:solidFill>
                  <a:schemeClr val="dk1"/>
                </a:solidFill>
                <a:latin typeface="Century Gothic"/>
                <a:ea typeface="Century Gothic"/>
                <a:cs typeface="Century Gothic"/>
                <a:sym typeface="Century Gothic"/>
              </a:rPr>
              <a:t>Reference:</a:t>
            </a:r>
            <a:endParaRPr/>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Carrns, Ann (2013, February 18). </a:t>
            </a:r>
            <a:r>
              <a:rPr i="1" lang="en-US" sz="1200">
                <a:solidFill>
                  <a:schemeClr val="dk1"/>
                </a:solidFill>
                <a:latin typeface="Century Gothic"/>
                <a:ea typeface="Century Gothic"/>
                <a:cs typeface="Century Gothic"/>
                <a:sym typeface="Century Gothic"/>
              </a:rPr>
              <a:t>Used Car Prices Vary by Market, Analysis Finds</a:t>
            </a:r>
            <a:r>
              <a:rPr lang="en-US" sz="1200">
                <a:solidFill>
                  <a:schemeClr val="dk1"/>
                </a:solidFill>
                <a:latin typeface="Century Gothic"/>
                <a:ea typeface="Century Gothic"/>
                <a:cs typeface="Century Gothic"/>
                <a:sym typeface="Century Gothic"/>
              </a:rPr>
              <a:t>. Retrieved from </a:t>
            </a:r>
            <a:r>
              <a:rPr lang="en-US" sz="1200" u="sng">
                <a:solidFill>
                  <a:schemeClr val="hlink"/>
                </a:solidFill>
                <a:latin typeface="Century Gothic"/>
                <a:ea typeface="Century Gothic"/>
                <a:cs typeface="Century Gothic"/>
                <a:sym typeface="Century Gothic"/>
                <a:hlinkClick r:id="rId3"/>
              </a:rPr>
              <a:t>https://bucks.blogs.nytimes.com/2013/02/18/used-car-prices-vary-by-market-analysis-finds/</a:t>
            </a:r>
            <a:endParaRPr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285750" lvl="0" marL="285750" marR="0" rtl="0" algn="l">
              <a:spcBef>
                <a:spcPts val="0"/>
              </a:spcBef>
              <a:spcAft>
                <a:spcPts val="0"/>
              </a:spcAft>
              <a:buClr>
                <a:srgbClr val="326891"/>
              </a:buClr>
              <a:buSzPts val="1200"/>
              <a:buFont typeface="Arial"/>
              <a:buChar char="•"/>
            </a:pPr>
            <a:r>
              <a:rPr lang="en-US" sz="1200" u="sng">
                <a:solidFill>
                  <a:schemeClr val="hlink"/>
                </a:solidFill>
                <a:latin typeface="Georgia"/>
                <a:ea typeface="Georgia"/>
                <a:cs typeface="Georgia"/>
                <a:sym typeface="Georgia"/>
                <a:hlinkClick r:id="rId4"/>
              </a:rPr>
              <a:t>CarGurus</a:t>
            </a:r>
            <a:r>
              <a:rPr lang="en-US" sz="1200" u="sng">
                <a:solidFill>
                  <a:srgbClr val="326891"/>
                </a:solidFill>
                <a:latin typeface="Georgia"/>
                <a:ea typeface="Georgia"/>
                <a:cs typeface="Georgia"/>
                <a:sym typeface="Georgia"/>
              </a:rPr>
              <a:t> </a:t>
            </a:r>
            <a:r>
              <a:rPr lang="en-US" sz="1200">
                <a:solidFill>
                  <a:schemeClr val="dk1"/>
                </a:solidFill>
                <a:latin typeface="Century Gothic"/>
                <a:ea typeface="Century Gothic"/>
                <a:cs typeface="Century Gothic"/>
                <a:sym typeface="Century Gothic"/>
              </a:rPr>
              <a:t>analysis of 3 million car listings in large metropolitan areas </a:t>
            </a:r>
            <a:endParaRPr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 </a:t>
            </a:r>
            <a:endParaRPr sz="12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38"/>
          <p:cNvPicPr preferRelativeResize="0"/>
          <p:nvPr/>
        </p:nvPicPr>
        <p:blipFill rotWithShape="1">
          <a:blip r:embed="rId3">
            <a:alphaModFix/>
          </a:blip>
          <a:srcRect b="12576" l="16250" r="11545" t="25154"/>
          <a:stretch/>
        </p:blipFill>
        <p:spPr>
          <a:xfrm>
            <a:off x="1409926" y="1569239"/>
            <a:ext cx="9926425" cy="4815282"/>
          </a:xfrm>
          <a:prstGeom prst="rect">
            <a:avLst/>
          </a:prstGeom>
          <a:noFill/>
          <a:ln>
            <a:noFill/>
          </a:ln>
        </p:spPr>
      </p:pic>
      <p:sp>
        <p:nvSpPr>
          <p:cNvPr id="295" name="Google Shape;295;p38"/>
          <p:cNvSpPr/>
          <p:nvPr/>
        </p:nvSpPr>
        <p:spPr>
          <a:xfrm>
            <a:off x="434471" y="473479"/>
            <a:ext cx="1065272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entury Gothic"/>
                <a:ea typeface="Century Gothic"/>
                <a:cs typeface="Century Gothic"/>
                <a:sym typeface="Century Gothic"/>
              </a:rPr>
              <a:t>Honda - Price – Engine Size – Miles - Region</a:t>
            </a:r>
            <a:endParaRPr b="0" sz="3600" cap="none">
              <a:solidFill>
                <a:schemeClr val="dk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PAIRPLOT</a:t>
            </a:r>
            <a:endParaRPr/>
          </a:p>
        </p:txBody>
      </p:sp>
      <p:pic>
        <p:nvPicPr>
          <p:cNvPr id="301" name="Google Shape;301;p39"/>
          <p:cNvPicPr preferRelativeResize="0"/>
          <p:nvPr/>
        </p:nvPicPr>
        <p:blipFill rotWithShape="1">
          <a:blip r:embed="rId3">
            <a:alphaModFix/>
          </a:blip>
          <a:srcRect b="12715" l="17000" r="10773" t="65567"/>
          <a:stretch/>
        </p:blipFill>
        <p:spPr>
          <a:xfrm>
            <a:off x="0" y="1373957"/>
            <a:ext cx="12149900" cy="2055043"/>
          </a:xfrm>
          <a:prstGeom prst="rect">
            <a:avLst/>
          </a:prstGeom>
          <a:noFill/>
          <a:ln>
            <a:noFill/>
          </a:ln>
        </p:spPr>
      </p:pic>
      <p:pic>
        <p:nvPicPr>
          <p:cNvPr id="302" name="Google Shape;302;p39"/>
          <p:cNvPicPr preferRelativeResize="0"/>
          <p:nvPr/>
        </p:nvPicPr>
        <p:blipFill rotWithShape="1">
          <a:blip r:embed="rId4">
            <a:alphaModFix/>
          </a:blip>
          <a:srcRect b="30996" l="16750" r="10696" t="47010"/>
          <a:stretch/>
        </p:blipFill>
        <p:spPr>
          <a:xfrm>
            <a:off x="140500" y="4713402"/>
            <a:ext cx="11099660" cy="1892594"/>
          </a:xfrm>
          <a:prstGeom prst="rect">
            <a:avLst/>
          </a:prstGeom>
          <a:noFill/>
          <a:ln>
            <a:noFill/>
          </a:ln>
        </p:spPr>
      </p:pic>
      <p:sp>
        <p:nvSpPr>
          <p:cNvPr id="303" name="Google Shape;303;p39"/>
          <p:cNvSpPr txBox="1"/>
          <p:nvPr/>
        </p:nvSpPr>
        <p:spPr>
          <a:xfrm>
            <a:off x="838200" y="3185311"/>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entury Gothic"/>
              <a:buNone/>
            </a:pPr>
            <a:r>
              <a:rPr lang="en-US" sz="4400">
                <a:solidFill>
                  <a:schemeClr val="dk1"/>
                </a:solidFill>
                <a:latin typeface="Century Gothic"/>
                <a:ea typeface="Century Gothic"/>
                <a:cs typeface="Century Gothic"/>
                <a:sym typeface="Century Gothic"/>
              </a:rPr>
              <a:t>Linear Relationship</a:t>
            </a:r>
            <a:endParaRPr/>
          </a:p>
        </p:txBody>
      </p:sp>
      <p:sp>
        <p:nvSpPr>
          <p:cNvPr id="304" name="Google Shape;304;p39"/>
          <p:cNvSpPr txBox="1"/>
          <p:nvPr/>
        </p:nvSpPr>
        <p:spPr>
          <a:xfrm>
            <a:off x="895092" y="48394"/>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entury Gothic"/>
              <a:buNone/>
            </a:pPr>
            <a:r>
              <a:rPr lang="en-US" sz="4400">
                <a:solidFill>
                  <a:schemeClr val="dk1"/>
                </a:solidFill>
                <a:latin typeface="Century Gothic"/>
                <a:ea typeface="Century Gothic"/>
                <a:cs typeface="Century Gothic"/>
                <a:sym typeface="Century Gothic"/>
              </a:rPr>
              <a:t>Joint Plot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1141413" y="609600"/>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5400">
                <a:latin typeface="Arial"/>
                <a:ea typeface="Arial"/>
                <a:cs typeface="Arial"/>
                <a:sym typeface="Arial"/>
              </a:rPr>
              <a:t>Car Analyzer Dashboard </a:t>
            </a:r>
            <a:endParaRPr/>
          </a:p>
        </p:txBody>
      </p:sp>
      <p:pic>
        <p:nvPicPr>
          <p:cNvPr id="311" name="Google Shape;311;p40"/>
          <p:cNvPicPr preferRelativeResize="0"/>
          <p:nvPr/>
        </p:nvPicPr>
        <p:blipFill>
          <a:blip r:embed="rId3">
            <a:alphaModFix/>
          </a:blip>
          <a:stretch>
            <a:fillRect/>
          </a:stretch>
        </p:blipFill>
        <p:spPr>
          <a:xfrm>
            <a:off x="2646225" y="2725000"/>
            <a:ext cx="7334250" cy="348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1141413" y="609600"/>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4800">
                <a:latin typeface="Arial"/>
                <a:ea typeface="Arial"/>
                <a:cs typeface="Arial"/>
                <a:sym typeface="Arial"/>
              </a:rPr>
              <a:t>Car Analyzer Dashboard </a:t>
            </a:r>
            <a:endParaRPr/>
          </a:p>
        </p:txBody>
      </p:sp>
      <p:pic>
        <p:nvPicPr>
          <p:cNvPr id="318" name="Google Shape;318;p41"/>
          <p:cNvPicPr preferRelativeResize="0"/>
          <p:nvPr/>
        </p:nvPicPr>
        <p:blipFill>
          <a:blip r:embed="rId3">
            <a:alphaModFix/>
          </a:blip>
          <a:stretch>
            <a:fillRect/>
          </a:stretch>
        </p:blipFill>
        <p:spPr>
          <a:xfrm>
            <a:off x="1674775" y="2435025"/>
            <a:ext cx="7286625" cy="3829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1141413" y="609600"/>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4800">
                <a:latin typeface="Arial"/>
                <a:ea typeface="Arial"/>
                <a:cs typeface="Arial"/>
                <a:sym typeface="Arial"/>
              </a:rPr>
              <a:t>Car Analyzer Dashboard </a:t>
            </a:r>
            <a:endParaRPr/>
          </a:p>
        </p:txBody>
      </p:sp>
      <p:pic>
        <p:nvPicPr>
          <p:cNvPr id="325" name="Google Shape;325;p42"/>
          <p:cNvPicPr preferRelativeResize="0"/>
          <p:nvPr/>
        </p:nvPicPr>
        <p:blipFill>
          <a:blip r:embed="rId3">
            <a:alphaModFix/>
          </a:blip>
          <a:stretch>
            <a:fillRect/>
          </a:stretch>
        </p:blipFill>
        <p:spPr>
          <a:xfrm>
            <a:off x="2805000" y="2667000"/>
            <a:ext cx="5715000" cy="3686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1141413" y="609600"/>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MSA Comparison</a:t>
            </a:r>
            <a:endParaRPr/>
          </a:p>
        </p:txBody>
      </p:sp>
      <p:graphicFrame>
        <p:nvGraphicFramePr>
          <p:cNvPr id="332" name="Google Shape;332;p43"/>
          <p:cNvGraphicFramePr/>
          <p:nvPr/>
        </p:nvGraphicFramePr>
        <p:xfrm>
          <a:off x="2354525" y="2392625"/>
          <a:ext cx="3000000" cy="3000000"/>
        </p:xfrm>
        <a:graphic>
          <a:graphicData uri="http://schemas.openxmlformats.org/drawingml/2006/table">
            <a:tbl>
              <a:tblPr>
                <a:solidFill>
                  <a:srgbClr val="FFFFFF"/>
                </a:solidFill>
                <a:tableStyleId>{A183441E-F70B-4871-B98C-C0F23A151B5D}</a:tableStyleId>
              </a:tblPr>
              <a:tblGrid>
                <a:gridCol w="1150425"/>
                <a:gridCol w="1205200"/>
                <a:gridCol w="1270950"/>
                <a:gridCol w="1479125"/>
                <a:gridCol w="1183300"/>
                <a:gridCol w="997050"/>
              </a:tblGrid>
              <a:tr h="577150">
                <a:tc>
                  <a:txBody>
                    <a:bodyPr>
                      <a:noAutofit/>
                    </a:bodyPr>
                    <a:lstStyle/>
                    <a:p>
                      <a:pPr indent="0" lvl="0" marL="0" rtl="0" algn="ctr">
                        <a:lnSpc>
                          <a:spcPct val="115000"/>
                        </a:lnSpc>
                        <a:spcBef>
                          <a:spcPts val="0"/>
                        </a:spcBef>
                        <a:spcAft>
                          <a:spcPts val="0"/>
                        </a:spcAft>
                        <a:buNone/>
                      </a:pPr>
                      <a:r>
                        <a:rPr b="1" lang="en-US" sz="1100">
                          <a:highlight>
                            <a:srgbClr val="FFFFFF"/>
                          </a:highlight>
                          <a:latin typeface="Calibri"/>
                          <a:ea typeface="Calibri"/>
                          <a:cs typeface="Calibri"/>
                          <a:sym typeface="Calibri"/>
                        </a:rPr>
                        <a:t>Model</a:t>
                      </a:r>
                      <a:endParaRPr b="1" sz="11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highlight>
                            <a:srgbClr val="FFFFFF"/>
                          </a:highlight>
                          <a:latin typeface="Calibri"/>
                          <a:ea typeface="Calibri"/>
                          <a:cs typeface="Calibri"/>
                          <a:sym typeface="Calibri"/>
                        </a:rPr>
                        <a:t>Metropolitan Median Price</a:t>
                      </a:r>
                      <a:endParaRPr b="1" sz="11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highlight>
                            <a:srgbClr val="FFFFFF"/>
                          </a:highlight>
                          <a:latin typeface="Calibri"/>
                          <a:ea typeface="Calibri"/>
                          <a:cs typeface="Calibri"/>
                          <a:sym typeface="Calibri"/>
                        </a:rPr>
                        <a:t>Non-Metropolitan Median Price</a:t>
                      </a:r>
                      <a:endParaRPr b="1" sz="11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highlight>
                            <a:srgbClr val="FFFFFF"/>
                          </a:highlight>
                          <a:latin typeface="Calibri"/>
                          <a:ea typeface="Calibri"/>
                          <a:cs typeface="Calibri"/>
                          <a:sym typeface="Calibri"/>
                        </a:rPr>
                        <a:t>More Expensive Market</a:t>
                      </a:r>
                      <a:endParaRPr b="1" sz="11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highlight>
                            <a:srgbClr val="FFFFFF"/>
                          </a:highlight>
                          <a:latin typeface="Calibri"/>
                          <a:ea typeface="Calibri"/>
                          <a:cs typeface="Calibri"/>
                          <a:sym typeface="Calibri"/>
                        </a:rPr>
                        <a:t>$ Difference</a:t>
                      </a:r>
                      <a:endParaRPr b="1" sz="11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1100">
                          <a:highlight>
                            <a:srgbClr val="FFFFFF"/>
                          </a:highlight>
                          <a:latin typeface="Calibri"/>
                          <a:ea typeface="Calibri"/>
                          <a:cs typeface="Calibri"/>
                          <a:sym typeface="Calibri"/>
                        </a:rPr>
                        <a:t>% Difference</a:t>
                      </a:r>
                      <a:endParaRPr b="1" sz="11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6200">
                <a:tc>
                  <a:txBody>
                    <a:bodyPr>
                      <a:noAutofit/>
                    </a:bodyPr>
                    <a:lstStyle/>
                    <a:p>
                      <a:pPr indent="0" lvl="0" marL="0" rtl="0" algn="l">
                        <a:lnSpc>
                          <a:spcPct val="115000"/>
                        </a:lnSpc>
                        <a:spcBef>
                          <a:spcPts val="0"/>
                        </a:spcBef>
                        <a:spcAft>
                          <a:spcPts val="0"/>
                        </a:spcAft>
                        <a:buNone/>
                      </a:pPr>
                      <a:r>
                        <a:rPr lang="en-US" sz="1000">
                          <a:highlight>
                            <a:srgbClr val="FFFFFF"/>
                          </a:highlight>
                          <a:latin typeface="Calibri"/>
                          <a:ea typeface="Calibri"/>
                          <a:cs typeface="Calibri"/>
                          <a:sym typeface="Calibri"/>
                        </a:rPr>
                        <a:t>CR-V</a:t>
                      </a:r>
                      <a:endParaRPr sz="1000">
                        <a:highlight>
                          <a:srgbClr val="FFFFFF"/>
                        </a:highlight>
                        <a:latin typeface="Calibri"/>
                        <a:ea typeface="Calibri"/>
                        <a:cs typeface="Calibri"/>
                        <a:sym typeface="Calibri"/>
                      </a:endParaRPr>
                    </a:p>
                  </a:txBody>
                  <a:tcPr marT="9525" marB="91425" marR="9525" marL="95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$18,250</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$17,999</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C6E0B4"/>
                    </a:solidFill>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$251</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1.38</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6200">
                <a:tc>
                  <a:txBody>
                    <a:bodyPr>
                      <a:noAutofit/>
                    </a:bodyPr>
                    <a:lstStyle/>
                    <a:p>
                      <a:pPr indent="0" lvl="0" marL="0" rtl="0" algn="l">
                        <a:lnSpc>
                          <a:spcPct val="115000"/>
                        </a:lnSpc>
                        <a:spcBef>
                          <a:spcPts val="0"/>
                        </a:spcBef>
                        <a:spcAft>
                          <a:spcPts val="0"/>
                        </a:spcAft>
                        <a:buNone/>
                      </a:pPr>
                      <a:r>
                        <a:rPr lang="en-US" sz="1000">
                          <a:highlight>
                            <a:srgbClr val="FFFFFF"/>
                          </a:highlight>
                          <a:latin typeface="Calibri"/>
                          <a:ea typeface="Calibri"/>
                          <a:cs typeface="Calibri"/>
                          <a:sym typeface="Calibri"/>
                        </a:rPr>
                        <a:t>CIVIC</a:t>
                      </a:r>
                      <a:endParaRPr sz="1000">
                        <a:highlight>
                          <a:srgbClr val="FFFFFF"/>
                        </a:highlight>
                        <a:latin typeface="Calibri"/>
                        <a:ea typeface="Calibri"/>
                        <a:cs typeface="Calibri"/>
                        <a:sym typeface="Calibri"/>
                      </a:endParaRPr>
                    </a:p>
                  </a:txBody>
                  <a:tcPr marT="9525" marB="91425" marR="9525" marL="95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$14,991</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$14,712</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C6E0B4"/>
                    </a:solidFill>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$280</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1.88</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6200">
                <a:tc>
                  <a:txBody>
                    <a:bodyPr>
                      <a:noAutofit/>
                    </a:bodyPr>
                    <a:lstStyle/>
                    <a:p>
                      <a:pPr indent="0" lvl="0" marL="0" rtl="0" algn="l">
                        <a:lnSpc>
                          <a:spcPct val="115000"/>
                        </a:lnSpc>
                        <a:spcBef>
                          <a:spcPts val="0"/>
                        </a:spcBef>
                        <a:spcAft>
                          <a:spcPts val="0"/>
                        </a:spcAft>
                        <a:buNone/>
                      </a:pPr>
                      <a:r>
                        <a:rPr lang="en-US" sz="1000">
                          <a:highlight>
                            <a:srgbClr val="FFFFFF"/>
                          </a:highlight>
                          <a:latin typeface="Calibri"/>
                          <a:ea typeface="Calibri"/>
                          <a:cs typeface="Calibri"/>
                          <a:sym typeface="Calibri"/>
                        </a:rPr>
                        <a:t>ACCORD</a:t>
                      </a:r>
                      <a:endParaRPr sz="1000">
                        <a:highlight>
                          <a:srgbClr val="FFFFFF"/>
                        </a:highlight>
                        <a:latin typeface="Calibri"/>
                        <a:ea typeface="Calibri"/>
                        <a:cs typeface="Calibri"/>
                        <a:sym typeface="Calibri"/>
                      </a:endParaRPr>
                    </a:p>
                  </a:txBody>
                  <a:tcPr marT="9525" marB="91425" marR="9525" marL="95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$16,950</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$15,774</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C6E0B4"/>
                    </a:solidFill>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$1,176</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7.19</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6200">
                <a:tc>
                  <a:txBody>
                    <a:bodyPr>
                      <a:noAutofit/>
                    </a:bodyPr>
                    <a:lstStyle/>
                    <a:p>
                      <a:pPr indent="0" lvl="0" marL="0" rtl="0" algn="l">
                        <a:lnSpc>
                          <a:spcPct val="115000"/>
                        </a:lnSpc>
                        <a:spcBef>
                          <a:spcPts val="0"/>
                        </a:spcBef>
                        <a:spcAft>
                          <a:spcPts val="0"/>
                        </a:spcAft>
                        <a:buNone/>
                      </a:pPr>
                      <a:r>
                        <a:rPr lang="en-US" sz="1000">
                          <a:highlight>
                            <a:srgbClr val="FFFFFF"/>
                          </a:highlight>
                          <a:latin typeface="Calibri"/>
                          <a:ea typeface="Calibri"/>
                          <a:cs typeface="Calibri"/>
                          <a:sym typeface="Calibri"/>
                        </a:rPr>
                        <a:t>ACCORD HYBRID</a:t>
                      </a:r>
                      <a:endParaRPr sz="1000">
                        <a:highlight>
                          <a:srgbClr val="FFFFFF"/>
                        </a:highlight>
                        <a:latin typeface="Calibri"/>
                        <a:ea typeface="Calibri"/>
                        <a:cs typeface="Calibri"/>
                        <a:sym typeface="Calibri"/>
                      </a:endParaRPr>
                    </a:p>
                  </a:txBody>
                  <a:tcPr marT="9525" marB="91425" marR="9525" marL="95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$22,722</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$24,463</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D9E1F2"/>
                    </a:solidFill>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$1,741</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7.38</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6200">
                <a:tc>
                  <a:txBody>
                    <a:bodyPr>
                      <a:noAutofit/>
                    </a:bodyPr>
                    <a:lstStyle/>
                    <a:p>
                      <a:pPr indent="0" lvl="0" marL="0" rtl="0" algn="l">
                        <a:lnSpc>
                          <a:spcPct val="115000"/>
                        </a:lnSpc>
                        <a:spcBef>
                          <a:spcPts val="0"/>
                        </a:spcBef>
                        <a:spcAft>
                          <a:spcPts val="0"/>
                        </a:spcAft>
                        <a:buNone/>
                      </a:pPr>
                      <a:r>
                        <a:rPr lang="en-US" sz="1000">
                          <a:highlight>
                            <a:srgbClr val="FFFFFF"/>
                          </a:highlight>
                          <a:latin typeface="Calibri"/>
                          <a:ea typeface="Calibri"/>
                          <a:cs typeface="Calibri"/>
                          <a:sym typeface="Calibri"/>
                        </a:rPr>
                        <a:t>ODYSSEY</a:t>
                      </a:r>
                      <a:endParaRPr sz="1000">
                        <a:highlight>
                          <a:srgbClr val="FFFFFF"/>
                        </a:highlight>
                        <a:latin typeface="Calibri"/>
                        <a:ea typeface="Calibri"/>
                        <a:cs typeface="Calibri"/>
                        <a:sym typeface="Calibri"/>
                      </a:endParaRPr>
                    </a:p>
                  </a:txBody>
                  <a:tcPr marT="9525" marB="91425" marR="9525" marL="95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$20,400</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$16,999</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C6E0B4"/>
                    </a:solidFill>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$3,402</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18.19</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6200">
                <a:tc>
                  <a:txBody>
                    <a:bodyPr>
                      <a:noAutofit/>
                    </a:bodyPr>
                    <a:lstStyle/>
                    <a:p>
                      <a:pPr indent="0" lvl="0" marL="0" rtl="0" algn="l">
                        <a:lnSpc>
                          <a:spcPct val="115000"/>
                        </a:lnSpc>
                        <a:spcBef>
                          <a:spcPts val="0"/>
                        </a:spcBef>
                        <a:spcAft>
                          <a:spcPts val="0"/>
                        </a:spcAft>
                        <a:buNone/>
                      </a:pPr>
                      <a:r>
                        <a:rPr lang="en-US" sz="1000">
                          <a:highlight>
                            <a:srgbClr val="FFFFFF"/>
                          </a:highlight>
                          <a:latin typeface="Calibri"/>
                          <a:ea typeface="Calibri"/>
                          <a:cs typeface="Calibri"/>
                          <a:sym typeface="Calibri"/>
                        </a:rPr>
                        <a:t>FIT</a:t>
                      </a:r>
                      <a:endParaRPr sz="1000">
                        <a:highlight>
                          <a:srgbClr val="FFFFFF"/>
                        </a:highlight>
                        <a:latin typeface="Calibri"/>
                        <a:ea typeface="Calibri"/>
                        <a:cs typeface="Calibri"/>
                        <a:sym typeface="Calibri"/>
                      </a:endParaRPr>
                    </a:p>
                  </a:txBody>
                  <a:tcPr marT="9525" marB="91425" marR="9525" marL="95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$12,998</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$13,637</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D9E1F2"/>
                    </a:solidFill>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$639</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4.80</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6200">
                <a:tc>
                  <a:txBody>
                    <a:bodyPr>
                      <a:noAutofit/>
                    </a:bodyPr>
                    <a:lstStyle/>
                    <a:p>
                      <a:pPr indent="0" lvl="0" marL="0" rtl="0" algn="l">
                        <a:lnSpc>
                          <a:spcPct val="115000"/>
                        </a:lnSpc>
                        <a:spcBef>
                          <a:spcPts val="0"/>
                        </a:spcBef>
                        <a:spcAft>
                          <a:spcPts val="0"/>
                        </a:spcAft>
                        <a:buNone/>
                      </a:pPr>
                      <a:r>
                        <a:rPr lang="en-US" sz="1000">
                          <a:highlight>
                            <a:srgbClr val="FFFFFF"/>
                          </a:highlight>
                          <a:latin typeface="Calibri"/>
                          <a:ea typeface="Calibri"/>
                          <a:cs typeface="Calibri"/>
                          <a:sym typeface="Calibri"/>
                        </a:rPr>
                        <a:t>RIDGELINE</a:t>
                      </a:r>
                      <a:endParaRPr sz="1000">
                        <a:highlight>
                          <a:srgbClr val="FFFFFF"/>
                        </a:highlight>
                        <a:latin typeface="Calibri"/>
                        <a:ea typeface="Calibri"/>
                        <a:cs typeface="Calibri"/>
                        <a:sym typeface="Calibri"/>
                      </a:endParaRPr>
                    </a:p>
                  </a:txBody>
                  <a:tcPr marT="9525" marB="91425" marR="9525" marL="95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$22,994</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$22,995</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Non-Metropolitan</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D9E1F2"/>
                    </a:solidFill>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0.00</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6200">
                <a:tc>
                  <a:txBody>
                    <a:bodyPr>
                      <a:noAutofit/>
                    </a:bodyPr>
                    <a:lstStyle/>
                    <a:p>
                      <a:pPr indent="0" lvl="0" marL="0" rtl="0" algn="l">
                        <a:lnSpc>
                          <a:spcPct val="115000"/>
                        </a:lnSpc>
                        <a:spcBef>
                          <a:spcPts val="0"/>
                        </a:spcBef>
                        <a:spcAft>
                          <a:spcPts val="0"/>
                        </a:spcAft>
                        <a:buNone/>
                      </a:pPr>
                      <a:r>
                        <a:rPr lang="en-US" sz="1000">
                          <a:highlight>
                            <a:srgbClr val="FFFFFF"/>
                          </a:highlight>
                          <a:latin typeface="Calibri"/>
                          <a:ea typeface="Calibri"/>
                          <a:cs typeface="Calibri"/>
                          <a:sym typeface="Calibri"/>
                        </a:rPr>
                        <a:t>PILOT</a:t>
                      </a:r>
                      <a:endParaRPr sz="1000">
                        <a:highlight>
                          <a:srgbClr val="FFFFFF"/>
                        </a:highlight>
                        <a:latin typeface="Calibri"/>
                        <a:ea typeface="Calibri"/>
                        <a:cs typeface="Calibri"/>
                        <a:sym typeface="Calibri"/>
                      </a:endParaRPr>
                    </a:p>
                  </a:txBody>
                  <a:tcPr marT="9525" marB="91425" marR="9525" marL="95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$24,372</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$22,900</a:t>
                      </a:r>
                      <a:endParaRPr sz="1000">
                        <a:highlight>
                          <a:srgbClr val="FFFFFF"/>
                        </a:highlight>
                        <a:latin typeface="Calibri"/>
                        <a:ea typeface="Calibri"/>
                        <a:cs typeface="Calibri"/>
                        <a:sym typeface="Calibri"/>
                      </a:endParaRPr>
                    </a:p>
                  </a:txBody>
                  <a:tcPr marT="9525" marB="91425" marR="9525" marL="9525" anchor="ctr">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Metropolitan</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C6E0B4"/>
                    </a:solidFill>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$1,472</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000">
                          <a:highlight>
                            <a:srgbClr val="FFFFFF"/>
                          </a:highlight>
                          <a:latin typeface="Calibri"/>
                          <a:ea typeface="Calibri"/>
                          <a:cs typeface="Calibri"/>
                          <a:sym typeface="Calibri"/>
                        </a:rPr>
                        <a:t>6.23</a:t>
                      </a:r>
                      <a:endParaRPr sz="1000">
                        <a:highlight>
                          <a:srgbClr val="FFFFFF"/>
                        </a:highlight>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1072838" y="0"/>
            <a:ext cx="9906000" cy="190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Conclusions</a:t>
            </a:r>
            <a:endParaRPr/>
          </a:p>
        </p:txBody>
      </p:sp>
      <p:sp>
        <p:nvSpPr>
          <p:cNvPr id="339" name="Google Shape;339;p44"/>
          <p:cNvSpPr txBox="1"/>
          <p:nvPr>
            <p:ph type="title"/>
          </p:nvPr>
        </p:nvSpPr>
        <p:spPr>
          <a:xfrm>
            <a:off x="1074413" y="3320400"/>
            <a:ext cx="9906000" cy="190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Steps</a:t>
            </a:r>
            <a:endParaRPr/>
          </a:p>
        </p:txBody>
      </p:sp>
      <p:sp>
        <p:nvSpPr>
          <p:cNvPr id="340" name="Google Shape;340;p44"/>
          <p:cNvSpPr txBox="1"/>
          <p:nvPr/>
        </p:nvSpPr>
        <p:spPr>
          <a:xfrm>
            <a:off x="1072850" y="1298025"/>
            <a:ext cx="10644000" cy="1590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 most significant features impacting price were the year and model of the car</a:t>
            </a:r>
            <a:endParaRPr>
              <a:latin typeface="Century Gothic"/>
              <a:ea typeface="Century Gothic"/>
              <a:cs typeface="Century Gothic"/>
              <a:sym typeface="Century Gothic"/>
            </a:endParaRPr>
          </a:p>
          <a:p>
            <a:pPr indent="-317500" lvl="0" marL="457200" rtl="0" algn="l">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Income attributes had little to no impact on price</a:t>
            </a:r>
            <a:endParaRPr>
              <a:latin typeface="Century Gothic"/>
              <a:ea typeface="Century Gothic"/>
              <a:cs typeface="Century Gothic"/>
              <a:sym typeface="Century Gothic"/>
            </a:endParaRPr>
          </a:p>
          <a:p>
            <a:pPr indent="-317500" lvl="0" marL="457200" rtl="0" algn="l">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 decision tree was the best performing model. The linear and Ridge models also performed well.</a:t>
            </a:r>
            <a:endParaRPr>
              <a:latin typeface="Century Gothic"/>
              <a:ea typeface="Century Gothic"/>
              <a:cs typeface="Century Gothic"/>
              <a:sym typeface="Century Gothic"/>
            </a:endParaRPr>
          </a:p>
          <a:p>
            <a:pPr indent="-317500" lvl="0" marL="457200" rtl="0" algn="l">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These models took into account many features, including both features that describe the car and features that describe the location of the car</a:t>
            </a:r>
            <a:endParaRPr>
              <a:latin typeface="Century Gothic"/>
              <a:ea typeface="Century Gothic"/>
              <a:cs typeface="Century Gothic"/>
              <a:sym typeface="Century Gothic"/>
            </a:endParaRPr>
          </a:p>
        </p:txBody>
      </p:sp>
      <p:sp>
        <p:nvSpPr>
          <p:cNvPr id="341" name="Google Shape;341;p44"/>
          <p:cNvSpPr txBox="1"/>
          <p:nvPr/>
        </p:nvSpPr>
        <p:spPr>
          <a:xfrm>
            <a:off x="1072850" y="4010600"/>
            <a:ext cx="10644000" cy="1590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Consider differences in luxury car market, i.e. brands such as Mercedes, BMW, Tesla</a:t>
            </a:r>
            <a:endParaRPr>
              <a:latin typeface="Century Gothic"/>
              <a:ea typeface="Century Gothic"/>
              <a:cs typeface="Century Gothic"/>
              <a:sym typeface="Century Gothic"/>
            </a:endParaRPr>
          </a:p>
          <a:p>
            <a:pPr indent="-317500" lvl="0" marL="457200" rtl="0" algn="l">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Analyze results at the model vs. make level</a:t>
            </a:r>
            <a:endParaRPr>
              <a:latin typeface="Century Gothic"/>
              <a:ea typeface="Century Gothic"/>
              <a:cs typeface="Century Gothic"/>
              <a:sym typeface="Century Gothic"/>
            </a:endParaRPr>
          </a:p>
          <a:p>
            <a:pPr indent="-317500" lvl="0" marL="457200" rtl="0" algn="l">
              <a:lnSpc>
                <a:spcPct val="150000"/>
              </a:lnSpc>
              <a:spcBef>
                <a:spcPts val="0"/>
              </a:spcBef>
              <a:spcAft>
                <a:spcPts val="0"/>
              </a:spcAft>
              <a:buSzPts val="1400"/>
              <a:buFont typeface="Century Gothic"/>
              <a:buChar char="●"/>
            </a:pPr>
            <a:r>
              <a:rPr lang="en-US">
                <a:latin typeface="Century Gothic"/>
                <a:ea typeface="Century Gothic"/>
                <a:cs typeface="Century Gothic"/>
                <a:sym typeface="Century Gothic"/>
              </a:rPr>
              <a:t>Consider impact from upgrade features, i.e. moonroof, navigation package, video package, technology package</a:t>
            </a:r>
            <a:endParaRPr>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1141412" y="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THE DATA</a:t>
            </a:r>
            <a:endParaRPr/>
          </a:p>
        </p:txBody>
      </p:sp>
      <p:pic>
        <p:nvPicPr>
          <p:cNvPr id="146" name="Google Shape;146;p21"/>
          <p:cNvPicPr preferRelativeResize="0"/>
          <p:nvPr/>
        </p:nvPicPr>
        <p:blipFill>
          <a:blip r:embed="rId3">
            <a:alphaModFix/>
          </a:blip>
          <a:stretch>
            <a:fillRect/>
          </a:stretch>
        </p:blipFill>
        <p:spPr>
          <a:xfrm>
            <a:off x="2352150" y="1669200"/>
            <a:ext cx="5990941" cy="1332186"/>
          </a:xfrm>
          <a:prstGeom prst="rect">
            <a:avLst/>
          </a:prstGeom>
          <a:noFill/>
          <a:ln>
            <a:noFill/>
          </a:ln>
        </p:spPr>
      </p:pic>
      <p:pic>
        <p:nvPicPr>
          <p:cNvPr id="147" name="Google Shape;147;p21"/>
          <p:cNvPicPr preferRelativeResize="0"/>
          <p:nvPr/>
        </p:nvPicPr>
        <p:blipFill>
          <a:blip r:embed="rId4">
            <a:alphaModFix/>
          </a:blip>
          <a:stretch>
            <a:fillRect/>
          </a:stretch>
        </p:blipFill>
        <p:spPr>
          <a:xfrm>
            <a:off x="2281300" y="4108061"/>
            <a:ext cx="8267700" cy="1533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1141412" y="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FEATURES</a:t>
            </a:r>
            <a:endParaRPr/>
          </a:p>
        </p:txBody>
      </p:sp>
      <p:pic>
        <p:nvPicPr>
          <p:cNvPr id="153" name="Google Shape;153;p22"/>
          <p:cNvPicPr preferRelativeResize="0"/>
          <p:nvPr/>
        </p:nvPicPr>
        <p:blipFill>
          <a:blip r:embed="rId3">
            <a:alphaModFix/>
          </a:blip>
          <a:stretch>
            <a:fillRect/>
          </a:stretch>
        </p:blipFill>
        <p:spPr>
          <a:xfrm>
            <a:off x="1141400" y="2057400"/>
            <a:ext cx="6353175" cy="4029075"/>
          </a:xfrm>
          <a:prstGeom prst="rect">
            <a:avLst/>
          </a:prstGeom>
          <a:noFill/>
          <a:ln>
            <a:noFill/>
          </a:ln>
        </p:spPr>
      </p:pic>
      <p:pic>
        <p:nvPicPr>
          <p:cNvPr id="154" name="Google Shape;154;p22"/>
          <p:cNvPicPr preferRelativeResize="0"/>
          <p:nvPr/>
        </p:nvPicPr>
        <p:blipFill>
          <a:blip r:embed="rId4">
            <a:alphaModFix/>
          </a:blip>
          <a:stretch>
            <a:fillRect/>
          </a:stretch>
        </p:blipFill>
        <p:spPr>
          <a:xfrm>
            <a:off x="8210725" y="2057400"/>
            <a:ext cx="2600325" cy="195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txBox="1"/>
          <p:nvPr/>
        </p:nvSpPr>
        <p:spPr>
          <a:xfrm>
            <a:off x="3438941" y="62468"/>
            <a:ext cx="5062329" cy="891689"/>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dk1"/>
              </a:buClr>
              <a:buSzPts val="3509"/>
              <a:buFont typeface="Century Gothic"/>
              <a:buNone/>
            </a:pPr>
            <a:r>
              <a:rPr b="1" lang="en-US" sz="3509" cap="none">
                <a:solidFill>
                  <a:schemeClr val="dk1"/>
                </a:solidFill>
                <a:latin typeface="Century Gothic"/>
                <a:ea typeface="Century Gothic"/>
                <a:cs typeface="Century Gothic"/>
                <a:sym typeface="Century Gothic"/>
              </a:rPr>
              <a:t>THE PIPELINE</a:t>
            </a:r>
            <a:endParaRPr b="1" sz="3509" cap="none">
              <a:solidFill>
                <a:schemeClr val="dk1"/>
              </a:solidFill>
              <a:latin typeface="Century Gothic"/>
              <a:ea typeface="Century Gothic"/>
              <a:cs typeface="Century Gothic"/>
              <a:sym typeface="Century Gothic"/>
            </a:endParaRPr>
          </a:p>
        </p:txBody>
      </p:sp>
      <p:pic>
        <p:nvPicPr>
          <p:cNvPr id="160" name="Google Shape;160;p23"/>
          <p:cNvPicPr preferRelativeResize="0"/>
          <p:nvPr/>
        </p:nvPicPr>
        <p:blipFill>
          <a:blip r:embed="rId3">
            <a:alphaModFix/>
          </a:blip>
          <a:stretch>
            <a:fillRect/>
          </a:stretch>
        </p:blipFill>
        <p:spPr>
          <a:xfrm>
            <a:off x="554200" y="1397698"/>
            <a:ext cx="11083600" cy="476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1141412" y="0"/>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DISTRIBUTION</a:t>
            </a:r>
            <a:br>
              <a:rPr lang="en-US"/>
            </a:br>
            <a:endParaRPr/>
          </a:p>
        </p:txBody>
      </p:sp>
      <p:pic>
        <p:nvPicPr>
          <p:cNvPr id="166" name="Google Shape;166;p24"/>
          <p:cNvPicPr preferRelativeResize="0"/>
          <p:nvPr/>
        </p:nvPicPr>
        <p:blipFill rotWithShape="1">
          <a:blip r:embed="rId3">
            <a:alphaModFix/>
          </a:blip>
          <a:srcRect b="0" l="0" r="0" t="0"/>
          <a:stretch/>
        </p:blipFill>
        <p:spPr>
          <a:xfrm>
            <a:off x="825768" y="1574800"/>
            <a:ext cx="6346213" cy="3970951"/>
          </a:xfrm>
          <a:prstGeom prst="rect">
            <a:avLst/>
          </a:prstGeom>
          <a:noFill/>
          <a:ln>
            <a:noFill/>
          </a:ln>
        </p:spPr>
      </p:pic>
      <p:pic>
        <p:nvPicPr>
          <p:cNvPr id="167" name="Google Shape;167;p24"/>
          <p:cNvPicPr preferRelativeResize="0"/>
          <p:nvPr/>
        </p:nvPicPr>
        <p:blipFill rotWithShape="1">
          <a:blip r:embed="rId4">
            <a:alphaModFix/>
          </a:blip>
          <a:srcRect b="0" l="0" r="0" t="0"/>
          <a:stretch/>
        </p:blipFill>
        <p:spPr>
          <a:xfrm>
            <a:off x="2033851" y="5673075"/>
            <a:ext cx="3523314" cy="965463"/>
          </a:xfrm>
          <a:prstGeom prst="rect">
            <a:avLst/>
          </a:prstGeom>
          <a:noFill/>
          <a:ln>
            <a:noFill/>
          </a:ln>
        </p:spPr>
      </p:pic>
      <p:sp>
        <p:nvSpPr>
          <p:cNvPr id="168" name="Google Shape;168;p24"/>
          <p:cNvSpPr txBox="1"/>
          <p:nvPr/>
        </p:nvSpPr>
        <p:spPr>
          <a:xfrm>
            <a:off x="1141412" y="872067"/>
            <a:ext cx="24384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entury Gothic"/>
                <a:ea typeface="Century Gothic"/>
                <a:cs typeface="Century Gothic"/>
                <a:sym typeface="Century Gothic"/>
              </a:rPr>
              <a:t>of Honda dataset</a:t>
            </a:r>
            <a:endParaRPr i="1" sz="1800">
              <a:solidFill>
                <a:schemeClr val="dk1"/>
              </a:solidFill>
              <a:latin typeface="Century Gothic"/>
              <a:ea typeface="Century Gothic"/>
              <a:cs typeface="Century Gothic"/>
              <a:sym typeface="Century Gothic"/>
            </a:endParaRPr>
          </a:p>
        </p:txBody>
      </p:sp>
      <p:sp>
        <p:nvSpPr>
          <p:cNvPr id="169" name="Google Shape;169;p24"/>
          <p:cNvSpPr txBox="1"/>
          <p:nvPr/>
        </p:nvSpPr>
        <p:spPr>
          <a:xfrm>
            <a:off x="7687734" y="2539999"/>
            <a:ext cx="4097866"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Distribution is approximately normal</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1141412" y="-601133"/>
            <a:ext cx="9905998"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br>
              <a:rPr lang="en-US"/>
            </a:br>
            <a:r>
              <a:rPr lang="en-US"/>
              <a:t>SKEWNESS, KURTOSIS</a:t>
            </a:r>
            <a:endParaRPr/>
          </a:p>
        </p:txBody>
      </p:sp>
      <p:pic>
        <p:nvPicPr>
          <p:cNvPr id="175" name="Google Shape;175;p25"/>
          <p:cNvPicPr preferRelativeResize="0"/>
          <p:nvPr/>
        </p:nvPicPr>
        <p:blipFill rotWithShape="1">
          <a:blip r:embed="rId3">
            <a:alphaModFix/>
          </a:blip>
          <a:srcRect b="0" l="0" r="0" t="0"/>
          <a:stretch/>
        </p:blipFill>
        <p:spPr>
          <a:xfrm>
            <a:off x="250058" y="1557307"/>
            <a:ext cx="6635484" cy="4623155"/>
          </a:xfrm>
          <a:prstGeom prst="rect">
            <a:avLst/>
          </a:prstGeom>
          <a:noFill/>
          <a:ln>
            <a:noFill/>
          </a:ln>
        </p:spPr>
      </p:pic>
      <p:pic>
        <p:nvPicPr>
          <p:cNvPr id="176" name="Google Shape;176;p25"/>
          <p:cNvPicPr preferRelativeResize="0"/>
          <p:nvPr/>
        </p:nvPicPr>
        <p:blipFill rotWithShape="1">
          <a:blip r:embed="rId4">
            <a:alphaModFix/>
          </a:blip>
          <a:srcRect b="0" l="0" r="0" t="0"/>
          <a:stretch/>
        </p:blipFill>
        <p:spPr>
          <a:xfrm>
            <a:off x="4526566" y="1905000"/>
            <a:ext cx="1962369" cy="617863"/>
          </a:xfrm>
          <a:prstGeom prst="rect">
            <a:avLst/>
          </a:prstGeom>
          <a:noFill/>
          <a:ln>
            <a:noFill/>
          </a:ln>
        </p:spPr>
      </p:pic>
      <p:sp>
        <p:nvSpPr>
          <p:cNvPr id="177" name="Google Shape;177;p25"/>
          <p:cNvSpPr txBox="1"/>
          <p:nvPr/>
        </p:nvSpPr>
        <p:spPr>
          <a:xfrm>
            <a:off x="7687734" y="2539999"/>
            <a:ext cx="4097866"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Skewness within range (0.29) – fairly symmetrical </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Kurtosis (-0.19) – light tails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78" name="Google Shape;178;p25"/>
          <p:cNvSpPr txBox="1"/>
          <p:nvPr/>
        </p:nvSpPr>
        <p:spPr>
          <a:xfrm>
            <a:off x="1141412" y="872067"/>
            <a:ext cx="24384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entury Gothic"/>
                <a:ea typeface="Century Gothic"/>
                <a:cs typeface="Century Gothic"/>
                <a:sym typeface="Century Gothic"/>
              </a:rPr>
              <a:t>of Honda dataset</a:t>
            </a:r>
            <a:endParaRPr i="1" sz="18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6"/>
          <p:cNvPicPr preferRelativeResize="0"/>
          <p:nvPr/>
        </p:nvPicPr>
        <p:blipFill rotWithShape="1">
          <a:blip r:embed="rId3">
            <a:alphaModFix/>
          </a:blip>
          <a:srcRect b="0" l="0" r="0" t="0"/>
          <a:stretch/>
        </p:blipFill>
        <p:spPr>
          <a:xfrm>
            <a:off x="1141412" y="1531341"/>
            <a:ext cx="5991744" cy="4946574"/>
          </a:xfrm>
          <a:prstGeom prst="rect">
            <a:avLst/>
          </a:prstGeom>
          <a:noFill/>
          <a:ln>
            <a:noFill/>
          </a:ln>
        </p:spPr>
      </p:pic>
      <p:sp>
        <p:nvSpPr>
          <p:cNvPr id="184" name="Google Shape;184;p26"/>
          <p:cNvSpPr txBox="1"/>
          <p:nvPr>
            <p:ph type="title"/>
          </p:nvPr>
        </p:nvSpPr>
        <p:spPr>
          <a:xfrm>
            <a:off x="1143012" y="-373650"/>
            <a:ext cx="9906000"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CORRELATION MATRIX</a:t>
            </a:r>
            <a:endParaRPr/>
          </a:p>
        </p:txBody>
      </p:sp>
      <p:sp>
        <p:nvSpPr>
          <p:cNvPr id="185" name="Google Shape;185;p26"/>
          <p:cNvSpPr txBox="1"/>
          <p:nvPr/>
        </p:nvSpPr>
        <p:spPr>
          <a:xfrm>
            <a:off x="7687734" y="2539999"/>
            <a:ext cx="4097866"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Year of vehicle is most correlated with price.</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Other car features correlated to price include: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Features length</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Vehicle type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Model</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86" name="Google Shape;186;p26"/>
          <p:cNvSpPr txBox="1"/>
          <p:nvPr/>
        </p:nvSpPr>
        <p:spPr>
          <a:xfrm>
            <a:off x="1141412" y="872067"/>
            <a:ext cx="2438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entury Gothic"/>
                <a:ea typeface="Century Gothic"/>
                <a:cs typeface="Century Gothic"/>
                <a:sym typeface="Century Gothic"/>
              </a:rPr>
              <a:t>Honda dataset</a:t>
            </a:r>
            <a:endParaRPr i="1" sz="18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1143000" y="169400"/>
            <a:ext cx="9906000" cy="908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t>CORRELATION</a:t>
            </a:r>
            <a:endParaRPr/>
          </a:p>
        </p:txBody>
      </p:sp>
      <p:pic>
        <p:nvPicPr>
          <p:cNvPr id="192" name="Google Shape;192;p27"/>
          <p:cNvPicPr preferRelativeResize="0"/>
          <p:nvPr/>
        </p:nvPicPr>
        <p:blipFill rotWithShape="1">
          <a:blip r:embed="rId3">
            <a:alphaModFix/>
          </a:blip>
          <a:srcRect b="0" l="0" r="0" t="0"/>
          <a:stretch/>
        </p:blipFill>
        <p:spPr>
          <a:xfrm>
            <a:off x="3282950" y="1665540"/>
            <a:ext cx="2051050" cy="1900514"/>
          </a:xfrm>
          <a:prstGeom prst="rect">
            <a:avLst/>
          </a:prstGeom>
          <a:noFill/>
          <a:ln>
            <a:noFill/>
          </a:ln>
        </p:spPr>
      </p:pic>
      <p:pic>
        <p:nvPicPr>
          <p:cNvPr id="193" name="Google Shape;193;p27"/>
          <p:cNvPicPr preferRelativeResize="0"/>
          <p:nvPr/>
        </p:nvPicPr>
        <p:blipFill rotWithShape="1">
          <a:blip r:embed="rId4">
            <a:alphaModFix/>
          </a:blip>
          <a:srcRect b="0" l="0" r="0" t="0"/>
          <a:stretch/>
        </p:blipFill>
        <p:spPr>
          <a:xfrm>
            <a:off x="718078" y="1670579"/>
            <a:ext cx="1990725" cy="1895475"/>
          </a:xfrm>
          <a:prstGeom prst="rect">
            <a:avLst/>
          </a:prstGeom>
          <a:noFill/>
          <a:ln>
            <a:noFill/>
          </a:ln>
        </p:spPr>
      </p:pic>
      <p:pic>
        <p:nvPicPr>
          <p:cNvPr id="194" name="Google Shape;194;p27"/>
          <p:cNvPicPr preferRelativeResize="0"/>
          <p:nvPr/>
        </p:nvPicPr>
        <p:blipFill rotWithShape="1">
          <a:blip r:embed="rId5">
            <a:alphaModFix/>
          </a:blip>
          <a:srcRect b="0" l="0" r="0" t="0"/>
          <a:stretch/>
        </p:blipFill>
        <p:spPr>
          <a:xfrm>
            <a:off x="6094411" y="1665540"/>
            <a:ext cx="1869861" cy="1900514"/>
          </a:xfrm>
          <a:prstGeom prst="rect">
            <a:avLst/>
          </a:prstGeom>
          <a:noFill/>
          <a:ln>
            <a:noFill/>
          </a:ln>
        </p:spPr>
      </p:pic>
      <p:pic>
        <p:nvPicPr>
          <p:cNvPr id="195" name="Google Shape;195;p27"/>
          <p:cNvPicPr preferRelativeResize="0"/>
          <p:nvPr/>
        </p:nvPicPr>
        <p:blipFill rotWithShape="1">
          <a:blip r:embed="rId6">
            <a:alphaModFix/>
          </a:blip>
          <a:srcRect b="0" l="0" r="0" t="0"/>
          <a:stretch/>
        </p:blipFill>
        <p:spPr>
          <a:xfrm>
            <a:off x="8748603" y="1665541"/>
            <a:ext cx="1975044" cy="1900514"/>
          </a:xfrm>
          <a:prstGeom prst="rect">
            <a:avLst/>
          </a:prstGeom>
          <a:noFill/>
          <a:ln>
            <a:noFill/>
          </a:ln>
        </p:spPr>
      </p:pic>
      <p:sp>
        <p:nvSpPr>
          <p:cNvPr id="196" name="Google Shape;196;p27"/>
          <p:cNvSpPr txBox="1"/>
          <p:nvPr/>
        </p:nvSpPr>
        <p:spPr>
          <a:xfrm rot="-5400000">
            <a:off x="-302200" y="2461908"/>
            <a:ext cx="131180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BBBD3"/>
                </a:solidFill>
                <a:latin typeface="Century Gothic"/>
                <a:ea typeface="Century Gothic"/>
                <a:cs typeface="Century Gothic"/>
                <a:sym typeface="Century Gothic"/>
              </a:rPr>
              <a:t>Correlation</a:t>
            </a:r>
            <a:endParaRPr sz="1400">
              <a:solidFill>
                <a:srgbClr val="0BBBD3"/>
              </a:solidFill>
              <a:latin typeface="Century Gothic"/>
              <a:ea typeface="Century Gothic"/>
              <a:cs typeface="Century Gothic"/>
              <a:sym typeface="Century Gothic"/>
            </a:endParaRPr>
          </a:p>
        </p:txBody>
      </p:sp>
      <p:sp>
        <p:nvSpPr>
          <p:cNvPr id="197" name="Google Shape;197;p27"/>
          <p:cNvSpPr txBox="1"/>
          <p:nvPr/>
        </p:nvSpPr>
        <p:spPr>
          <a:xfrm rot="-5400000">
            <a:off x="-414315" y="5126860"/>
            <a:ext cx="153603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BBBD3"/>
                </a:solidFill>
                <a:latin typeface="Century Gothic"/>
                <a:ea typeface="Century Gothic"/>
                <a:cs typeface="Century Gothic"/>
                <a:sym typeface="Century Gothic"/>
              </a:rPr>
              <a:t>No Correlation</a:t>
            </a:r>
            <a:endParaRPr sz="1400">
              <a:solidFill>
                <a:srgbClr val="0BBBD3"/>
              </a:solidFill>
              <a:latin typeface="Century Gothic"/>
              <a:ea typeface="Century Gothic"/>
              <a:cs typeface="Century Gothic"/>
              <a:sym typeface="Century Gothic"/>
            </a:endParaRPr>
          </a:p>
        </p:txBody>
      </p:sp>
      <p:cxnSp>
        <p:nvCxnSpPr>
          <p:cNvPr id="198" name="Google Shape;198;p27"/>
          <p:cNvCxnSpPr/>
          <p:nvPr/>
        </p:nvCxnSpPr>
        <p:spPr>
          <a:xfrm flipH="1" rot="10800000">
            <a:off x="718078" y="4106333"/>
            <a:ext cx="10005569" cy="8467"/>
          </a:xfrm>
          <a:prstGeom prst="straightConnector1">
            <a:avLst/>
          </a:prstGeom>
          <a:noFill/>
          <a:ln cap="rnd" cmpd="sng" w="9525">
            <a:solidFill>
              <a:schemeClr val="accent1"/>
            </a:solidFill>
            <a:prstDash val="dash"/>
            <a:round/>
            <a:headEnd len="sm" w="sm" type="none"/>
            <a:tailEnd len="sm" w="sm" type="none"/>
          </a:ln>
        </p:spPr>
      </p:cxnSp>
      <p:pic>
        <p:nvPicPr>
          <p:cNvPr id="199" name="Google Shape;199;p27"/>
          <p:cNvPicPr preferRelativeResize="0"/>
          <p:nvPr/>
        </p:nvPicPr>
        <p:blipFill rotWithShape="1">
          <a:blip r:embed="rId7">
            <a:alphaModFix/>
          </a:blip>
          <a:srcRect b="0" l="0" r="0" t="0"/>
          <a:stretch/>
        </p:blipFill>
        <p:spPr>
          <a:xfrm>
            <a:off x="699875" y="4453707"/>
            <a:ext cx="2027130" cy="1862426"/>
          </a:xfrm>
          <a:prstGeom prst="rect">
            <a:avLst/>
          </a:prstGeom>
          <a:noFill/>
          <a:ln>
            <a:noFill/>
          </a:ln>
        </p:spPr>
      </p:pic>
      <p:pic>
        <p:nvPicPr>
          <p:cNvPr id="200" name="Google Shape;200;p27"/>
          <p:cNvPicPr preferRelativeResize="0"/>
          <p:nvPr/>
        </p:nvPicPr>
        <p:blipFill rotWithShape="1">
          <a:blip r:embed="rId8">
            <a:alphaModFix/>
          </a:blip>
          <a:srcRect b="0" l="0" r="0" t="0"/>
          <a:stretch/>
        </p:blipFill>
        <p:spPr>
          <a:xfrm>
            <a:off x="3282949" y="4457136"/>
            <a:ext cx="1991783" cy="1858997"/>
          </a:xfrm>
          <a:prstGeom prst="rect">
            <a:avLst/>
          </a:prstGeom>
          <a:noFill/>
          <a:ln>
            <a:noFill/>
          </a:ln>
        </p:spPr>
      </p:pic>
      <p:sp>
        <p:nvSpPr>
          <p:cNvPr id="201" name="Google Shape;201;p27"/>
          <p:cNvSpPr txBox="1"/>
          <p:nvPr/>
        </p:nvSpPr>
        <p:spPr>
          <a:xfrm>
            <a:off x="1464733" y="3613537"/>
            <a:ext cx="694267"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r = 0.78</a:t>
            </a:r>
            <a:endParaRPr sz="1000">
              <a:solidFill>
                <a:schemeClr val="dk1"/>
              </a:solidFill>
              <a:latin typeface="Century Gothic"/>
              <a:ea typeface="Century Gothic"/>
              <a:cs typeface="Century Gothic"/>
              <a:sym typeface="Century Gothic"/>
            </a:endParaRPr>
          </a:p>
        </p:txBody>
      </p:sp>
      <p:sp>
        <p:nvSpPr>
          <p:cNvPr id="202" name="Google Shape;202;p27"/>
          <p:cNvSpPr txBox="1"/>
          <p:nvPr/>
        </p:nvSpPr>
        <p:spPr>
          <a:xfrm>
            <a:off x="6682207" y="3613537"/>
            <a:ext cx="694267"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r = 0.27</a:t>
            </a:r>
            <a:endParaRPr sz="1000">
              <a:solidFill>
                <a:schemeClr val="dk1"/>
              </a:solidFill>
              <a:latin typeface="Century Gothic"/>
              <a:ea typeface="Century Gothic"/>
              <a:cs typeface="Century Gothic"/>
              <a:sym typeface="Century Gothic"/>
            </a:endParaRPr>
          </a:p>
        </p:txBody>
      </p:sp>
      <p:sp>
        <p:nvSpPr>
          <p:cNvPr id="203" name="Google Shape;203;p27"/>
          <p:cNvSpPr txBox="1"/>
          <p:nvPr/>
        </p:nvSpPr>
        <p:spPr>
          <a:xfrm>
            <a:off x="9388991" y="3613537"/>
            <a:ext cx="694267"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r = 0.23</a:t>
            </a:r>
            <a:endParaRPr sz="1000">
              <a:solidFill>
                <a:schemeClr val="dk1"/>
              </a:solidFill>
              <a:latin typeface="Century Gothic"/>
              <a:ea typeface="Century Gothic"/>
              <a:cs typeface="Century Gothic"/>
              <a:sym typeface="Century Gothic"/>
            </a:endParaRPr>
          </a:p>
        </p:txBody>
      </p:sp>
      <p:sp>
        <p:nvSpPr>
          <p:cNvPr id="204" name="Google Shape;204;p27"/>
          <p:cNvSpPr txBox="1"/>
          <p:nvPr/>
        </p:nvSpPr>
        <p:spPr>
          <a:xfrm>
            <a:off x="3931706" y="6395179"/>
            <a:ext cx="694267"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r = -0.02</a:t>
            </a:r>
            <a:endParaRPr sz="1000">
              <a:solidFill>
                <a:schemeClr val="dk1"/>
              </a:solidFill>
              <a:latin typeface="Century Gothic"/>
              <a:ea typeface="Century Gothic"/>
              <a:cs typeface="Century Gothic"/>
              <a:sym typeface="Century Gothic"/>
            </a:endParaRPr>
          </a:p>
        </p:txBody>
      </p:sp>
      <p:sp>
        <p:nvSpPr>
          <p:cNvPr id="205" name="Google Shape;205;p27"/>
          <p:cNvSpPr txBox="1"/>
          <p:nvPr/>
        </p:nvSpPr>
        <p:spPr>
          <a:xfrm>
            <a:off x="1366306" y="6395180"/>
            <a:ext cx="694267"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r = 0.01</a:t>
            </a:r>
            <a:endParaRPr sz="1000">
              <a:solidFill>
                <a:schemeClr val="dk1"/>
              </a:solidFill>
              <a:latin typeface="Century Gothic"/>
              <a:ea typeface="Century Gothic"/>
              <a:cs typeface="Century Gothic"/>
              <a:sym typeface="Century Gothic"/>
            </a:endParaRPr>
          </a:p>
        </p:txBody>
      </p:sp>
      <p:sp>
        <p:nvSpPr>
          <p:cNvPr id="206" name="Google Shape;206;p27"/>
          <p:cNvSpPr txBox="1"/>
          <p:nvPr/>
        </p:nvSpPr>
        <p:spPr>
          <a:xfrm>
            <a:off x="3961341" y="3613537"/>
            <a:ext cx="694267"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r = 0.34</a:t>
            </a:r>
            <a:endParaRPr sz="1000">
              <a:solidFill>
                <a:schemeClr val="dk1"/>
              </a:solidFill>
              <a:latin typeface="Century Gothic"/>
              <a:ea typeface="Century Gothic"/>
              <a:cs typeface="Century Gothic"/>
              <a:sym typeface="Century Gothic"/>
            </a:endParaRPr>
          </a:p>
        </p:txBody>
      </p:sp>
      <p:sp>
        <p:nvSpPr>
          <p:cNvPr id="207" name="Google Shape;207;p27"/>
          <p:cNvSpPr txBox="1"/>
          <p:nvPr/>
        </p:nvSpPr>
        <p:spPr>
          <a:xfrm>
            <a:off x="1141412" y="872067"/>
            <a:ext cx="2438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entury Gothic"/>
                <a:ea typeface="Century Gothic"/>
                <a:cs typeface="Century Gothic"/>
                <a:sym typeface="Century Gothic"/>
              </a:rPr>
              <a:t>Honda dataset</a:t>
            </a:r>
            <a:endParaRPr i="1" sz="1800">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